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5" r:id="rId2"/>
  </p:sldMasterIdLst>
  <p:notesMasterIdLst>
    <p:notesMasterId r:id="rId42"/>
  </p:notesMasterIdLst>
  <p:handoutMasterIdLst>
    <p:handoutMasterId r:id="rId43"/>
  </p:handoutMasterIdLst>
  <p:sldIdLst>
    <p:sldId id="257" r:id="rId3"/>
    <p:sldId id="314" r:id="rId4"/>
    <p:sldId id="258" r:id="rId5"/>
    <p:sldId id="259" r:id="rId6"/>
    <p:sldId id="293" r:id="rId7"/>
    <p:sldId id="260" r:id="rId8"/>
    <p:sldId id="287" r:id="rId9"/>
    <p:sldId id="282" r:id="rId10"/>
    <p:sldId id="295" r:id="rId11"/>
    <p:sldId id="296" r:id="rId12"/>
    <p:sldId id="288" r:id="rId13"/>
    <p:sldId id="289" r:id="rId14"/>
    <p:sldId id="290" r:id="rId15"/>
    <p:sldId id="291" r:id="rId16"/>
    <p:sldId id="292" r:id="rId17"/>
    <p:sldId id="283" r:id="rId18"/>
    <p:sldId id="284" r:id="rId19"/>
    <p:sldId id="285" r:id="rId20"/>
    <p:sldId id="263" r:id="rId21"/>
    <p:sldId id="277" r:id="rId22"/>
    <p:sldId id="316" r:id="rId23"/>
    <p:sldId id="279" r:id="rId24"/>
    <p:sldId id="278" r:id="rId25"/>
    <p:sldId id="275" r:id="rId26"/>
    <p:sldId id="264" r:id="rId27"/>
    <p:sldId id="273" r:id="rId28"/>
    <p:sldId id="265" r:id="rId29"/>
    <p:sldId id="298" r:id="rId30"/>
    <p:sldId id="299" r:id="rId31"/>
    <p:sldId id="304" r:id="rId32"/>
    <p:sldId id="305" r:id="rId33"/>
    <p:sldId id="306" r:id="rId34"/>
    <p:sldId id="307" r:id="rId35"/>
    <p:sldId id="311" r:id="rId36"/>
    <p:sldId id="312" r:id="rId37"/>
    <p:sldId id="313" r:id="rId38"/>
    <p:sldId id="300" r:id="rId39"/>
    <p:sldId id="303" r:id="rId40"/>
    <p:sldId id="30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333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4995" autoAdjust="0"/>
    <p:restoredTop sz="94660"/>
  </p:normalViewPr>
  <p:slideViewPr>
    <p:cSldViewPr snapToGrid="0">
      <p:cViewPr varScale="1">
        <p:scale>
          <a:sx n="42" d="100"/>
          <a:sy n="42" d="100"/>
        </p:scale>
        <p:origin x="726" y="33"/>
      </p:cViewPr>
      <p:guideLst/>
    </p:cSldViewPr>
  </p:slideViewPr>
  <p:notesTextViewPr>
    <p:cViewPr>
      <p:scale>
        <a:sx n="1" d="1"/>
        <a:sy n="1" d="1"/>
      </p:scale>
      <p:origin x="0" y="0"/>
    </p:cViewPr>
  </p:notesTextViewPr>
  <p:sorterViewPr>
    <p:cViewPr>
      <p:scale>
        <a:sx n="66" d="100"/>
        <a:sy n="66" d="100"/>
      </p:scale>
      <p:origin x="0" y="-10422"/>
    </p:cViewPr>
  </p:sorterViewPr>
  <p:notesViewPr>
    <p:cSldViewPr snapToGrid="0">
      <p:cViewPr varScale="1">
        <p:scale>
          <a:sx n="46" d="100"/>
          <a:sy n="46" d="100"/>
        </p:scale>
        <p:origin x="2728" y="4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AF47919-2CF1-47DF-BF77-027EDC7A0E0C}" type="datetimeFigureOut">
              <a:rPr lang="en-US" smtClean="0"/>
              <a:t>9/3/2018</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5F4741-2A71-4458-96B6-90A923C35FC8}" type="slidenum">
              <a:rPr lang="en-US" smtClean="0"/>
              <a:t>‹#›</a:t>
            </a:fld>
            <a:endParaRPr lang="en-US"/>
          </a:p>
        </p:txBody>
      </p:sp>
    </p:spTree>
    <p:extLst>
      <p:ext uri="{BB962C8B-B14F-4D97-AF65-F5344CB8AC3E}">
        <p14:creationId xmlns:p14="http://schemas.microsoft.com/office/powerpoint/2010/main" val="19523406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49C192-D7D2-4B5A-943A-8B150C69E73C}" type="datetimeFigureOut">
              <a:rPr lang="en-US" smtClean="0"/>
              <a:t>9/3/2018</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C6BEAE-F201-49F0-839D-AB2AA8FDA4E3}" type="slidenum">
              <a:rPr lang="en-US" smtClean="0"/>
              <a:t>‹#›</a:t>
            </a:fld>
            <a:endParaRPr lang="en-US"/>
          </a:p>
        </p:txBody>
      </p:sp>
    </p:spTree>
    <p:extLst>
      <p:ext uri="{BB962C8B-B14F-4D97-AF65-F5344CB8AC3E}">
        <p14:creationId xmlns:p14="http://schemas.microsoft.com/office/powerpoint/2010/main" val="36088782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B5E69E-36CC-463A-A338-7495CD1BBAFA}" type="slidenum">
              <a:rPr lang="en-US" smtClean="0"/>
              <a:t>18</a:t>
            </a:fld>
            <a:endParaRPr lang="en-US"/>
          </a:p>
        </p:txBody>
      </p:sp>
    </p:spTree>
    <p:extLst>
      <p:ext uri="{BB962C8B-B14F-4D97-AF65-F5344CB8AC3E}">
        <p14:creationId xmlns:p14="http://schemas.microsoft.com/office/powerpoint/2010/main" val="3972476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5194C-90A0-45CB-966A-E647CE265CD7}" type="slidenum">
              <a:rPr lang="en-US" altLang="en-US">
                <a:solidFill>
                  <a:prstClr val="black"/>
                </a:solidFill>
              </a:rPr>
              <a:pPr/>
              <a:t>26</a:t>
            </a:fld>
            <a:endParaRPr lang="en-US" altLang="en-US">
              <a:solidFill>
                <a:prstClr val="black"/>
              </a:solidFill>
            </a:endParaRPr>
          </a:p>
        </p:txBody>
      </p:sp>
      <p:sp>
        <p:nvSpPr>
          <p:cNvPr id="791554" name="Rectangle 2"/>
          <p:cNvSpPr>
            <a:spLocks noGrp="1" noRot="1" noChangeAspect="1" noChangeArrowheads="1" noTextEdit="1"/>
          </p:cNvSpPr>
          <p:nvPr>
            <p:ph type="sldImg"/>
          </p:nvPr>
        </p:nvSpPr>
        <p:spPr>
          <a:ln/>
        </p:spPr>
      </p:sp>
      <p:sp>
        <p:nvSpPr>
          <p:cNvPr id="7915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3682670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9325" eaLnBrk="0" hangingPunct="0">
              <a:spcBef>
                <a:spcPct val="30000"/>
              </a:spcBef>
              <a:defRPr sz="1200">
                <a:solidFill>
                  <a:schemeClr val="tx1"/>
                </a:solidFill>
                <a:latin typeface="Times New Roman" panose="02020603050405020304" pitchFamily="18" charset="0"/>
              </a:defRPr>
            </a:lvl1pPr>
            <a:lvl2pPr marL="742950" indent="-285750" defTabSz="949325" eaLnBrk="0" hangingPunct="0">
              <a:spcBef>
                <a:spcPct val="30000"/>
              </a:spcBef>
              <a:defRPr sz="1200">
                <a:solidFill>
                  <a:schemeClr val="tx1"/>
                </a:solidFill>
                <a:latin typeface="Times New Roman" panose="02020603050405020304" pitchFamily="18" charset="0"/>
              </a:defRPr>
            </a:lvl2pPr>
            <a:lvl3pPr marL="1143000" indent="-228600" defTabSz="949325" eaLnBrk="0" hangingPunct="0">
              <a:spcBef>
                <a:spcPct val="30000"/>
              </a:spcBef>
              <a:defRPr sz="1200">
                <a:solidFill>
                  <a:schemeClr val="tx1"/>
                </a:solidFill>
                <a:latin typeface="Times New Roman" panose="02020603050405020304" pitchFamily="18" charset="0"/>
              </a:defRPr>
            </a:lvl3pPr>
            <a:lvl4pPr marL="1600200" indent="-228600" defTabSz="949325" eaLnBrk="0" hangingPunct="0">
              <a:spcBef>
                <a:spcPct val="30000"/>
              </a:spcBef>
              <a:defRPr sz="1200">
                <a:solidFill>
                  <a:schemeClr val="tx1"/>
                </a:solidFill>
                <a:latin typeface="Times New Roman" panose="02020603050405020304" pitchFamily="18" charset="0"/>
              </a:defRPr>
            </a:lvl4pPr>
            <a:lvl5pPr marL="2057400" indent="-228600" defTabSz="949325" eaLnBrk="0" hangingPunct="0">
              <a:spcBef>
                <a:spcPct val="30000"/>
              </a:spcBef>
              <a:defRPr sz="1200">
                <a:solidFill>
                  <a:schemeClr val="tx1"/>
                </a:solidFill>
                <a:latin typeface="Times New Roman" panose="02020603050405020304" pitchFamily="18" charset="0"/>
              </a:defRPr>
            </a:lvl5pPr>
            <a:lvl6pPr marL="2514600" indent="-228600" defTabSz="949325" eaLnBrk="0" fontAlgn="base" hangingPunct="0">
              <a:spcBef>
                <a:spcPct val="30000"/>
              </a:spcBef>
              <a:spcAft>
                <a:spcPct val="0"/>
              </a:spcAft>
              <a:defRPr sz="1200">
                <a:solidFill>
                  <a:schemeClr val="tx1"/>
                </a:solidFill>
                <a:latin typeface="Times New Roman" panose="02020603050405020304" pitchFamily="18" charset="0"/>
              </a:defRPr>
            </a:lvl6pPr>
            <a:lvl7pPr marL="2971800" indent="-228600" defTabSz="949325" eaLnBrk="0" fontAlgn="base" hangingPunct="0">
              <a:spcBef>
                <a:spcPct val="30000"/>
              </a:spcBef>
              <a:spcAft>
                <a:spcPct val="0"/>
              </a:spcAft>
              <a:defRPr sz="1200">
                <a:solidFill>
                  <a:schemeClr val="tx1"/>
                </a:solidFill>
                <a:latin typeface="Times New Roman" panose="02020603050405020304" pitchFamily="18" charset="0"/>
              </a:defRPr>
            </a:lvl7pPr>
            <a:lvl8pPr marL="3429000" indent="-228600" defTabSz="949325" eaLnBrk="0" fontAlgn="base" hangingPunct="0">
              <a:spcBef>
                <a:spcPct val="30000"/>
              </a:spcBef>
              <a:spcAft>
                <a:spcPct val="0"/>
              </a:spcAft>
              <a:defRPr sz="1200">
                <a:solidFill>
                  <a:schemeClr val="tx1"/>
                </a:solidFill>
                <a:latin typeface="Times New Roman" panose="02020603050405020304" pitchFamily="18" charset="0"/>
              </a:defRPr>
            </a:lvl8pPr>
            <a:lvl9pPr marL="3886200" indent="-228600" defTabSz="949325" eaLnBrk="0" fontAlgn="base" hangingPunct="0">
              <a:spcBef>
                <a:spcPct val="30000"/>
              </a:spcBef>
              <a:spcAft>
                <a:spcPct val="0"/>
              </a:spcAft>
              <a:defRPr sz="1200">
                <a:solidFill>
                  <a:schemeClr val="tx1"/>
                </a:solidFill>
                <a:latin typeface="Times New Roman" panose="02020603050405020304" pitchFamily="18" charset="0"/>
              </a:defRPr>
            </a:lvl9pPr>
          </a:lstStyle>
          <a:p>
            <a:pPr eaLnBrk="1" hangingPunct="1">
              <a:spcBef>
                <a:spcPct val="0"/>
              </a:spcBef>
            </a:pPr>
            <a:fld id="{31C26859-D729-4A63-9D3C-2DC9A108E898}" type="slidenum">
              <a:rPr lang="en-US" altLang="en-US">
                <a:latin typeface="Arial" panose="020B0604020202020204" pitchFamily="34" charset="0"/>
              </a:rPr>
              <a:pPr eaLnBrk="1" hangingPunct="1">
                <a:spcBef>
                  <a:spcPct val="0"/>
                </a:spcBef>
              </a:pPr>
              <a:t>27</a:t>
            </a:fld>
            <a:endParaRPr lang="en-US" altLang="en-US">
              <a:latin typeface="Arial" panose="020B0604020202020204" pitchFamily="34" charset="0"/>
            </a:endParaRPr>
          </a:p>
        </p:txBody>
      </p:sp>
      <p:sp>
        <p:nvSpPr>
          <p:cNvPr id="163843" name="Rectangle 2"/>
          <p:cNvSpPr>
            <a:spLocks noGrp="1" noRot="1" noChangeAspect="1" noChangeArrowheads="1" noTextEdit="1"/>
          </p:cNvSpPr>
          <p:nvPr>
            <p:ph type="sldImg"/>
          </p:nvPr>
        </p:nvSpPr>
        <p:spPr>
          <a:ln/>
        </p:spPr>
      </p:sp>
      <p:sp>
        <p:nvSpPr>
          <p:cNvPr id="163844" name="Rectangle 3"/>
          <p:cNvSpPr>
            <a:spLocks noGrp="1" noChangeArrowheads="1"/>
          </p:cNvSpPr>
          <p:nvPr>
            <p:ph type="body" idx="1"/>
          </p:nvPr>
        </p:nvSpPr>
        <p:spPr>
          <a:xfrm>
            <a:off x="533400" y="4419600"/>
            <a:ext cx="6324600" cy="4335463"/>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smtClean="0"/>
              <a:t>The functional components of  the electronic circuit are constructed in silicon by doping the substrate in specific areas to alter its electrical properties. The example shown here is that of a transistor. The electronic elements are interconnected by metallic pathways  that are fabricated in multiple levels and insulated from each other by a dielectric. Shown is a CMOS structure</a:t>
            </a:r>
          </a:p>
          <a:p>
            <a:pPr eaLnBrk="1" hangingPunct="1"/>
            <a:endParaRPr lang="en-US" altLang="en-US" sz="1400" smtClean="0"/>
          </a:p>
          <a:p>
            <a:pPr eaLnBrk="1" hangingPunct="1"/>
            <a:r>
              <a:rPr lang="en-US" altLang="en-US" sz="1400" smtClean="0"/>
              <a:t>The electrical properties of a circuit are determined in part by the materials from which it is constructed. As features have gotten smaller and smaller</a:t>
            </a:r>
            <a:r>
              <a:rPr lang="en-US" altLang="en-US" sz="1400" b="1" u="sng" smtClean="0"/>
              <a:t>, manufacturers have been running up against the physical limitations of those materials</a:t>
            </a:r>
            <a:r>
              <a:rPr lang="en-US" altLang="en-US" sz="1400" smtClean="0"/>
              <a:t>. This, in turn, has spawned a series of innovations in circuit design, new materials (from 25 elements of the Periodic Table to over 60 elements today). </a:t>
            </a:r>
          </a:p>
          <a:p>
            <a:pPr eaLnBrk="1" hangingPunct="1"/>
            <a:r>
              <a:rPr lang="en-US" altLang="en-US" sz="1400" smtClean="0"/>
              <a:t>Silicon dioxide to high-k dielectrics for the gate and  ILD</a:t>
            </a:r>
          </a:p>
          <a:p>
            <a:pPr eaLnBrk="1" hangingPunct="1"/>
            <a:r>
              <a:rPr lang="en-US" altLang="en-US" sz="1400" smtClean="0"/>
              <a:t>Aluminum to copper</a:t>
            </a:r>
          </a:p>
          <a:p>
            <a:pPr eaLnBrk="1" hangingPunct="1"/>
            <a:r>
              <a:rPr lang="en-US" altLang="en-US" sz="1400" smtClean="0"/>
              <a:t>Strained silicon [Introduced at 90nm feature size.  Early 2,000s.  Source and drain constructed from Si-Ge which generates a compressive strain on the gate region. </a:t>
            </a:r>
          </a:p>
          <a:p>
            <a:pPr eaLnBrk="1" hangingPunct="1"/>
            <a:r>
              <a:rPr lang="en-US" altLang="en-US" sz="1600" smtClean="0"/>
              <a:t> </a:t>
            </a:r>
            <a:r>
              <a:rPr lang="en-US" altLang="en-US" sz="1600" b="1" smtClean="0"/>
              <a:t>2009_ </a:t>
            </a:r>
            <a:r>
              <a:rPr lang="en-US" altLang="en-US" sz="1600" smtClean="0"/>
              <a:t>32 nm technology. Our analysis shows that this 32 nm process continues to keep Intel ahead of the game. The transistor design is very different than what we saw in the previous generation </a:t>
            </a:r>
            <a:r>
              <a:rPr lang="en-US" altLang="en-US" sz="1600" b="1" u="sng" smtClean="0"/>
              <a:t>45 nm high-k metal gate process</a:t>
            </a:r>
            <a:r>
              <a:rPr lang="en-US" altLang="en-US" sz="1600" smtClean="0"/>
              <a:t>, which was itself a radical design when compared to the competition. The Westmere employs second generation metal gates and second generation low-k dielectrics in the metallization stack,</a:t>
            </a:r>
            <a:r>
              <a:rPr lang="en-US" altLang="en-US" smtClean="0"/>
              <a:t/>
            </a:r>
            <a:br>
              <a:rPr lang="en-US" altLang="en-US" smtClean="0"/>
            </a:br>
            <a:endParaRPr lang="en-US" altLang="en-US" smtClean="0"/>
          </a:p>
        </p:txBody>
      </p:sp>
    </p:spTree>
    <p:extLst>
      <p:ext uri="{BB962C8B-B14F-4D97-AF65-F5344CB8AC3E}">
        <p14:creationId xmlns:p14="http://schemas.microsoft.com/office/powerpoint/2010/main" val="27035868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799" eaLnBrk="0" hangingPunct="0">
              <a:spcBef>
                <a:spcPct val="30000"/>
              </a:spcBef>
              <a:defRPr sz="1200">
                <a:solidFill>
                  <a:schemeClr val="tx1"/>
                </a:solidFill>
                <a:latin typeface="Times New Roman" panose="02020603050405020304" pitchFamily="18" charset="0"/>
              </a:defRPr>
            </a:lvl1pPr>
            <a:lvl2pPr marL="755060" indent="-290408" defTabSz="964799" eaLnBrk="0" hangingPunct="0">
              <a:spcBef>
                <a:spcPct val="30000"/>
              </a:spcBef>
              <a:defRPr sz="1200">
                <a:solidFill>
                  <a:schemeClr val="tx1"/>
                </a:solidFill>
                <a:latin typeface="Times New Roman" panose="02020603050405020304" pitchFamily="18" charset="0"/>
              </a:defRPr>
            </a:lvl2pPr>
            <a:lvl3pPr marL="1161631" indent="-232326" defTabSz="964799" eaLnBrk="0" hangingPunct="0">
              <a:spcBef>
                <a:spcPct val="30000"/>
              </a:spcBef>
              <a:defRPr sz="1200">
                <a:solidFill>
                  <a:schemeClr val="tx1"/>
                </a:solidFill>
                <a:latin typeface="Times New Roman" panose="02020603050405020304" pitchFamily="18" charset="0"/>
              </a:defRPr>
            </a:lvl3pPr>
            <a:lvl4pPr marL="1626283" indent="-232326" defTabSz="964799" eaLnBrk="0" hangingPunct="0">
              <a:spcBef>
                <a:spcPct val="30000"/>
              </a:spcBef>
              <a:defRPr sz="1200">
                <a:solidFill>
                  <a:schemeClr val="tx1"/>
                </a:solidFill>
                <a:latin typeface="Times New Roman" panose="02020603050405020304" pitchFamily="18" charset="0"/>
              </a:defRPr>
            </a:lvl4pPr>
            <a:lvl5pPr marL="2090936" indent="-232326" defTabSz="964799" eaLnBrk="0" hangingPunct="0">
              <a:spcBef>
                <a:spcPct val="30000"/>
              </a:spcBef>
              <a:defRPr sz="1200">
                <a:solidFill>
                  <a:schemeClr val="tx1"/>
                </a:solidFill>
                <a:latin typeface="Times New Roman" panose="02020603050405020304" pitchFamily="18" charset="0"/>
              </a:defRPr>
            </a:lvl5pPr>
            <a:lvl6pPr marL="2555588" indent="-232326" defTabSz="964799"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defTabSz="964799"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defTabSz="964799"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defTabSz="964799"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4799" rtl="0" eaLnBrk="1" fontAlgn="auto" latinLnBrk="0" hangingPunct="1">
              <a:lnSpc>
                <a:spcPct val="100000"/>
              </a:lnSpc>
              <a:spcBef>
                <a:spcPct val="0"/>
              </a:spcBef>
              <a:spcAft>
                <a:spcPts val="0"/>
              </a:spcAft>
              <a:buClrTx/>
              <a:buSzTx/>
              <a:buFontTx/>
              <a:buNone/>
              <a:tabLst/>
              <a:defRPr/>
            </a:pPr>
            <a:fld id="{0AA596B4-9547-4BD7-B80C-145193E86CEE}"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4799" rtl="0" eaLnBrk="1" fontAlgn="auto" latinLnBrk="0" hangingPunct="1">
                <a:lnSpc>
                  <a:spcPct val="100000"/>
                </a:lnSpc>
                <a:spcBef>
                  <a:spcPct val="0"/>
                </a:spcBef>
                <a:spcAft>
                  <a:spcPts val="0"/>
                </a:spcAft>
                <a:buClrTx/>
                <a:buSzTx/>
                <a:buFontTx/>
                <a:buNone/>
                <a:tabLst/>
                <a:defRPr/>
              </a:pPr>
              <a:t>30</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4083" name="Rectangle 2"/>
          <p:cNvSpPr>
            <a:spLocks noGrp="1" noRot="1" noChangeAspect="1" noChangeArrowheads="1" noTextEdit="1"/>
          </p:cNvSpPr>
          <p:nvPr>
            <p:ph type="sldImg"/>
          </p:nvPr>
        </p:nvSpPr>
        <p:spPr>
          <a:ln/>
        </p:spPr>
      </p:sp>
      <p:sp>
        <p:nvSpPr>
          <p:cNvPr id="17408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800"/>
              <a:t>The light source is usually a point source, typically a gas discharge arc lamp such as Xenon (Xe), or Mercury (Hg) arc lamps chosen for high efficiency in the desired spectral region. </a:t>
            </a:r>
          </a:p>
          <a:p>
            <a:pPr eaLnBrk="1" hangingPunct="1"/>
            <a:endParaRPr lang="en-US" altLang="en-US" sz="1800"/>
          </a:p>
          <a:p>
            <a:pPr eaLnBrk="1" hangingPunct="1"/>
            <a:r>
              <a:rPr lang="en-US" altLang="en-US" sz="1800"/>
              <a:t>The photomask is pressed against the wafer with a pressure of 0.05 – 0.3Atm. </a:t>
            </a:r>
          </a:p>
          <a:p>
            <a:pPr eaLnBrk="1" hangingPunct="1"/>
            <a:endParaRPr lang="en-US" altLang="en-US" sz="1800"/>
          </a:p>
          <a:p>
            <a:pPr eaLnBrk="1" hangingPunct="1"/>
            <a:r>
              <a:rPr lang="en-US" altLang="en-US" sz="1800" b="1" u="sng"/>
              <a:t>Advantage</a:t>
            </a:r>
            <a:r>
              <a:rPr lang="en-US" altLang="en-US" sz="1800"/>
              <a:t>: The mask contains all the patterns for all of the chips on the wafer. So every pattern is exposed in a single exposure.</a:t>
            </a:r>
          </a:p>
          <a:p>
            <a:pPr eaLnBrk="1" hangingPunct="1"/>
            <a:r>
              <a:rPr lang="en-US" altLang="en-US" sz="1800"/>
              <a:t>How good is the technique?</a:t>
            </a:r>
          </a:p>
        </p:txBody>
      </p:sp>
    </p:spTree>
    <p:extLst>
      <p:ext uri="{BB962C8B-B14F-4D97-AF65-F5344CB8AC3E}">
        <p14:creationId xmlns:p14="http://schemas.microsoft.com/office/powerpoint/2010/main" val="3309659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799" eaLnBrk="0" hangingPunct="0">
              <a:spcBef>
                <a:spcPct val="30000"/>
              </a:spcBef>
              <a:defRPr sz="1200">
                <a:solidFill>
                  <a:schemeClr val="tx1"/>
                </a:solidFill>
                <a:latin typeface="Times New Roman" panose="02020603050405020304" pitchFamily="18" charset="0"/>
              </a:defRPr>
            </a:lvl1pPr>
            <a:lvl2pPr marL="755060" indent="-290408" defTabSz="964799" eaLnBrk="0" hangingPunct="0">
              <a:spcBef>
                <a:spcPct val="30000"/>
              </a:spcBef>
              <a:defRPr sz="1200">
                <a:solidFill>
                  <a:schemeClr val="tx1"/>
                </a:solidFill>
                <a:latin typeface="Times New Roman" panose="02020603050405020304" pitchFamily="18" charset="0"/>
              </a:defRPr>
            </a:lvl2pPr>
            <a:lvl3pPr marL="1161631" indent="-232326" defTabSz="964799" eaLnBrk="0" hangingPunct="0">
              <a:spcBef>
                <a:spcPct val="30000"/>
              </a:spcBef>
              <a:defRPr sz="1200">
                <a:solidFill>
                  <a:schemeClr val="tx1"/>
                </a:solidFill>
                <a:latin typeface="Times New Roman" panose="02020603050405020304" pitchFamily="18" charset="0"/>
              </a:defRPr>
            </a:lvl3pPr>
            <a:lvl4pPr marL="1626283" indent="-232326" defTabSz="964799" eaLnBrk="0" hangingPunct="0">
              <a:spcBef>
                <a:spcPct val="30000"/>
              </a:spcBef>
              <a:defRPr sz="1200">
                <a:solidFill>
                  <a:schemeClr val="tx1"/>
                </a:solidFill>
                <a:latin typeface="Times New Roman" panose="02020603050405020304" pitchFamily="18" charset="0"/>
              </a:defRPr>
            </a:lvl4pPr>
            <a:lvl5pPr marL="2090936" indent="-232326" defTabSz="964799" eaLnBrk="0" hangingPunct="0">
              <a:spcBef>
                <a:spcPct val="30000"/>
              </a:spcBef>
              <a:defRPr sz="1200">
                <a:solidFill>
                  <a:schemeClr val="tx1"/>
                </a:solidFill>
                <a:latin typeface="Times New Roman" panose="02020603050405020304" pitchFamily="18" charset="0"/>
              </a:defRPr>
            </a:lvl5pPr>
            <a:lvl6pPr marL="2555588" indent="-232326" defTabSz="964799"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defTabSz="964799"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defTabSz="964799"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defTabSz="964799"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4799" rtl="0" eaLnBrk="1" fontAlgn="auto" latinLnBrk="0" hangingPunct="1">
              <a:lnSpc>
                <a:spcPct val="100000"/>
              </a:lnSpc>
              <a:spcBef>
                <a:spcPct val="0"/>
              </a:spcBef>
              <a:spcAft>
                <a:spcPts val="0"/>
              </a:spcAft>
              <a:buClrTx/>
              <a:buSzTx/>
              <a:buFontTx/>
              <a:buNone/>
              <a:tabLst/>
              <a:defRPr/>
            </a:pPr>
            <a:fld id="{BF39F322-A88A-48D5-9DD3-410A89623885}"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4799" rtl="0" eaLnBrk="1" fontAlgn="auto" latinLnBrk="0" hangingPunct="1">
                <a:lnSpc>
                  <a:spcPct val="100000"/>
                </a:lnSpc>
                <a:spcBef>
                  <a:spcPct val="0"/>
                </a:spcBef>
                <a:spcAft>
                  <a:spcPts val="0"/>
                </a:spcAft>
                <a:buClrTx/>
                <a:buSzTx/>
                <a:buFontTx/>
                <a:buNone/>
                <a:tabLst/>
                <a:defRPr/>
              </a:pPr>
              <a:t>35</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5107" name="Rectangle 2"/>
          <p:cNvSpPr>
            <a:spLocks noGrp="1" noRot="1" noChangeAspect="1" noChangeArrowheads="1" noTextEdit="1"/>
          </p:cNvSpPr>
          <p:nvPr>
            <p:ph type="sldImg"/>
          </p:nvPr>
        </p:nvSpPr>
        <p:spPr>
          <a:ln/>
        </p:spPr>
      </p:sp>
      <p:sp>
        <p:nvSpPr>
          <p:cNvPr id="17510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600"/>
              <a:t>Modulation is also known as OPTICAL CONTRAST</a:t>
            </a:r>
          </a:p>
        </p:txBody>
      </p:sp>
    </p:spTree>
    <p:extLst>
      <p:ext uri="{BB962C8B-B14F-4D97-AF65-F5344CB8AC3E}">
        <p14:creationId xmlns:p14="http://schemas.microsoft.com/office/powerpoint/2010/main" val="3399804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4799" eaLnBrk="0" hangingPunct="0">
              <a:spcBef>
                <a:spcPct val="30000"/>
              </a:spcBef>
              <a:defRPr sz="1200">
                <a:solidFill>
                  <a:schemeClr val="tx1"/>
                </a:solidFill>
                <a:latin typeface="Times New Roman" panose="02020603050405020304" pitchFamily="18" charset="0"/>
              </a:defRPr>
            </a:lvl1pPr>
            <a:lvl2pPr marL="755060" indent="-290408" defTabSz="964799" eaLnBrk="0" hangingPunct="0">
              <a:spcBef>
                <a:spcPct val="30000"/>
              </a:spcBef>
              <a:defRPr sz="1200">
                <a:solidFill>
                  <a:schemeClr val="tx1"/>
                </a:solidFill>
                <a:latin typeface="Times New Roman" panose="02020603050405020304" pitchFamily="18" charset="0"/>
              </a:defRPr>
            </a:lvl2pPr>
            <a:lvl3pPr marL="1161631" indent="-232326" defTabSz="964799" eaLnBrk="0" hangingPunct="0">
              <a:spcBef>
                <a:spcPct val="30000"/>
              </a:spcBef>
              <a:defRPr sz="1200">
                <a:solidFill>
                  <a:schemeClr val="tx1"/>
                </a:solidFill>
                <a:latin typeface="Times New Roman" panose="02020603050405020304" pitchFamily="18" charset="0"/>
              </a:defRPr>
            </a:lvl3pPr>
            <a:lvl4pPr marL="1626283" indent="-232326" defTabSz="964799" eaLnBrk="0" hangingPunct="0">
              <a:spcBef>
                <a:spcPct val="30000"/>
              </a:spcBef>
              <a:defRPr sz="1200">
                <a:solidFill>
                  <a:schemeClr val="tx1"/>
                </a:solidFill>
                <a:latin typeface="Times New Roman" panose="02020603050405020304" pitchFamily="18" charset="0"/>
              </a:defRPr>
            </a:lvl4pPr>
            <a:lvl5pPr marL="2090936" indent="-232326" defTabSz="964799" eaLnBrk="0" hangingPunct="0">
              <a:spcBef>
                <a:spcPct val="30000"/>
              </a:spcBef>
              <a:defRPr sz="1200">
                <a:solidFill>
                  <a:schemeClr val="tx1"/>
                </a:solidFill>
                <a:latin typeface="Times New Roman" panose="02020603050405020304" pitchFamily="18" charset="0"/>
              </a:defRPr>
            </a:lvl5pPr>
            <a:lvl6pPr marL="2555588" indent="-232326" defTabSz="964799" eaLnBrk="0" fontAlgn="base" hangingPunct="0">
              <a:spcBef>
                <a:spcPct val="30000"/>
              </a:spcBef>
              <a:spcAft>
                <a:spcPct val="0"/>
              </a:spcAft>
              <a:defRPr sz="1200">
                <a:solidFill>
                  <a:schemeClr val="tx1"/>
                </a:solidFill>
                <a:latin typeface="Times New Roman" panose="02020603050405020304" pitchFamily="18" charset="0"/>
              </a:defRPr>
            </a:lvl6pPr>
            <a:lvl7pPr marL="3020240" indent="-232326" defTabSz="964799" eaLnBrk="0" fontAlgn="base" hangingPunct="0">
              <a:spcBef>
                <a:spcPct val="30000"/>
              </a:spcBef>
              <a:spcAft>
                <a:spcPct val="0"/>
              </a:spcAft>
              <a:defRPr sz="1200">
                <a:solidFill>
                  <a:schemeClr val="tx1"/>
                </a:solidFill>
                <a:latin typeface="Times New Roman" panose="02020603050405020304" pitchFamily="18" charset="0"/>
              </a:defRPr>
            </a:lvl7pPr>
            <a:lvl8pPr marL="3484893" indent="-232326" defTabSz="964799" eaLnBrk="0" fontAlgn="base" hangingPunct="0">
              <a:spcBef>
                <a:spcPct val="30000"/>
              </a:spcBef>
              <a:spcAft>
                <a:spcPct val="0"/>
              </a:spcAft>
              <a:defRPr sz="1200">
                <a:solidFill>
                  <a:schemeClr val="tx1"/>
                </a:solidFill>
                <a:latin typeface="Times New Roman" panose="02020603050405020304" pitchFamily="18" charset="0"/>
              </a:defRPr>
            </a:lvl8pPr>
            <a:lvl9pPr marL="3949545" indent="-232326" defTabSz="964799" eaLnBrk="0" fontAlgn="base" hangingPunct="0">
              <a:spcBef>
                <a:spcPct val="30000"/>
              </a:spcBef>
              <a:spcAft>
                <a:spcPct val="0"/>
              </a:spcAft>
              <a:defRPr sz="1200">
                <a:solidFill>
                  <a:schemeClr val="tx1"/>
                </a:solidFill>
                <a:latin typeface="Times New Roman" panose="02020603050405020304" pitchFamily="18" charset="0"/>
              </a:defRPr>
            </a:lvl9pPr>
          </a:lstStyle>
          <a:p>
            <a:pPr marL="0" marR="0" lvl="0" indent="0" algn="r" defTabSz="964799" rtl="0" eaLnBrk="1" fontAlgn="auto" latinLnBrk="0" hangingPunct="1">
              <a:lnSpc>
                <a:spcPct val="100000"/>
              </a:lnSpc>
              <a:spcBef>
                <a:spcPct val="0"/>
              </a:spcBef>
              <a:spcAft>
                <a:spcPts val="0"/>
              </a:spcAft>
              <a:buClrTx/>
              <a:buSzTx/>
              <a:buFontTx/>
              <a:buNone/>
              <a:tabLst/>
              <a:defRPr/>
            </a:pPr>
            <a:fld id="{AE456D79-8A52-49AE-9D60-BEEE555B5CAB}" type="slidenum">
              <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rPr>
              <a:pPr marL="0" marR="0" lvl="0" indent="0" algn="r" defTabSz="964799" rtl="0" eaLnBrk="1" fontAlgn="auto" latinLnBrk="0" hangingPunct="1">
                <a:lnSpc>
                  <a:spcPct val="100000"/>
                </a:lnSpc>
                <a:spcBef>
                  <a:spcPct val="0"/>
                </a:spcBef>
                <a:spcAft>
                  <a:spcPts val="0"/>
                </a:spcAft>
                <a:buClrTx/>
                <a:buSzTx/>
                <a:buFontTx/>
                <a:buNone/>
                <a:tabLst/>
                <a:defRPr/>
              </a:pPr>
              <a:t>36</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76131" name="Rectangle 2"/>
          <p:cNvSpPr>
            <a:spLocks noGrp="1" noRot="1" noChangeAspect="1" noChangeArrowheads="1" noTextEdit="1"/>
          </p:cNvSpPr>
          <p:nvPr>
            <p:ph type="sldImg"/>
          </p:nvPr>
        </p:nvSpPr>
        <p:spPr>
          <a:ln/>
        </p:spPr>
      </p:sp>
      <p:sp>
        <p:nvSpPr>
          <p:cNvPr id="17613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sz="1400"/>
              <a:t>Problem is that the mechanical contact between the mask and wafer causes defects on the mask and wafer with consequent negative impact on productivity.</a:t>
            </a:r>
          </a:p>
        </p:txBody>
      </p:sp>
    </p:spTree>
    <p:extLst>
      <p:ext uri="{BB962C8B-B14F-4D97-AF65-F5344CB8AC3E}">
        <p14:creationId xmlns:p14="http://schemas.microsoft.com/office/powerpoint/2010/main" val="690500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55833" y="262758"/>
            <a:ext cx="9144000" cy="809297"/>
          </a:xfrm>
        </p:spPr>
        <p:txBody>
          <a:bodyPr anchor="b"/>
          <a:lstStyle>
            <a:lvl1pPr algn="ctr">
              <a:defRPr sz="4800"/>
            </a:lvl1pPr>
          </a:lstStyle>
          <a:p>
            <a:r>
              <a:rPr lang="en-US" dirty="0" smtClean="0"/>
              <a:t>Click to edit Master title style</a:t>
            </a:r>
            <a:endParaRPr lang="en-US" dirty="0"/>
          </a:p>
        </p:txBody>
      </p:sp>
      <p:sp>
        <p:nvSpPr>
          <p:cNvPr id="4" name="Content Placeholder 2"/>
          <p:cNvSpPr>
            <a:spLocks noGrp="1"/>
          </p:cNvSpPr>
          <p:nvPr>
            <p:ph idx="1"/>
          </p:nvPr>
        </p:nvSpPr>
        <p:spPr>
          <a:xfrm>
            <a:off x="851338" y="1487214"/>
            <a:ext cx="10363200" cy="4114800"/>
          </a:xfr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063805801"/>
      </p:ext>
    </p:extLst>
  </p:cSld>
  <p:clrMapOvr>
    <a:masterClrMapping/>
  </p:clrMapOvr>
  <p:transition>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083688273"/>
      </p:ext>
    </p:extLst>
  </p:cSld>
  <p:clrMapOvr>
    <a:masterClrMapping/>
  </p:clrMapOvr>
  <p:transition>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62484" y="609600"/>
            <a:ext cx="2783416"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08002" y="609600"/>
            <a:ext cx="8151284"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82533446"/>
      </p:ext>
    </p:extLst>
  </p:cSld>
  <p:clrMapOvr>
    <a:masterClrMapping/>
  </p:clrMapOvr>
  <p:transition>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08002" y="609600"/>
            <a:ext cx="111379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795448742"/>
      </p:ext>
    </p:extLst>
  </p:cSld>
  <p:clrMapOvr>
    <a:masterClrMapping/>
  </p:clrMapOvr>
  <p:transition>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3" name="内容占位符 2"/>
          <p:cNvSpPr>
            <a:spLocks noGrp="1"/>
          </p:cNvSpPr>
          <p:nvPr>
            <p:ph idx="1"/>
          </p:nvPr>
        </p:nvSpPr>
        <p:spPr>
          <a:xfrm>
            <a:off x="609600" y="928670"/>
            <a:ext cx="10972800" cy="5429288"/>
          </a:xfrm>
        </p:spPr>
        <p:txBody>
          <a:bodyPr/>
          <a:lstStyle>
            <a:lvl1pPr>
              <a:defRPr sz="2600">
                <a:latin typeface="Franklin Gothic Medium" pitchFamily="34" charset="0"/>
              </a:defRPr>
            </a:lvl1pPr>
            <a:lvl2pPr>
              <a:defRPr sz="2400">
                <a:latin typeface="Franklin Gothic Medium" pitchFamily="34" charset="0"/>
              </a:defRPr>
            </a:lvl2pPr>
            <a:lvl3pPr>
              <a:defRPr sz="2400">
                <a:latin typeface="Franklin Gothic Medium" pitchFamily="34" charset="0"/>
              </a:defRPr>
            </a:lvl3pPr>
            <a:lvl4pPr>
              <a:defRPr sz="2400">
                <a:latin typeface="Franklin Gothic Medium" pitchFamily="34" charset="0"/>
              </a:defRPr>
            </a:lvl4pPr>
            <a:lvl5pPr>
              <a:defRPr sz="2400">
                <a:latin typeface="Franklin Gothic Medium" pitchFamily="34" charset="0"/>
              </a:defRPr>
            </a:lvl5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11" name="标题 10"/>
          <p:cNvSpPr>
            <a:spLocks noGrp="1"/>
          </p:cNvSpPr>
          <p:nvPr>
            <p:ph type="title"/>
          </p:nvPr>
        </p:nvSpPr>
        <p:spPr>
          <a:xfrm>
            <a:off x="609600" y="34504"/>
            <a:ext cx="10972800" cy="642918"/>
          </a:xfrm>
        </p:spPr>
        <p:txBody>
          <a:bodyPr>
            <a:normAutofit/>
          </a:bodyPr>
          <a:lstStyle>
            <a:lvl1pPr>
              <a:defRPr sz="3200" b="0">
                <a:solidFill>
                  <a:srgbClr val="FFC000"/>
                </a:solidFill>
              </a:defRPr>
            </a:lvl1pPr>
          </a:lstStyle>
          <a:p>
            <a:r>
              <a:rPr lang="en-US" altLang="zh-CN" smtClean="0"/>
              <a:t>Click to edit Master title style</a:t>
            </a:r>
            <a:endParaRPr lang="zh-CN" altLang="en-US" dirty="0"/>
          </a:p>
        </p:txBody>
      </p:sp>
    </p:spTree>
    <p:extLst>
      <p:ext uri="{BB962C8B-B14F-4D97-AF65-F5344CB8AC3E}">
        <p14:creationId xmlns:p14="http://schemas.microsoft.com/office/powerpoint/2010/main" val="3281245278"/>
      </p:ext>
    </p:extLst>
  </p:cSld>
  <p:clrMapOvr>
    <a:masterClrMapping/>
  </p:clrMapOvr>
  <p:transition spd="slow">
    <p:wipe dir="r"/>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169291563"/>
      </p:ext>
    </p:extLst>
  </p:cSld>
  <p:clrMapOvr>
    <a:masterClrMapping/>
  </p:clrMapOvr>
  <p:transition spd="slow">
    <p:wipe dir="r"/>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81116"/>
            <a:ext cx="10363200" cy="852741"/>
          </a:xfrm>
        </p:spPr>
        <p:txBody>
          <a:bodyPr anchor="b">
            <a:normAutofit/>
          </a:bodyPr>
          <a:lstStyle>
            <a:lvl1pPr algn="ctr">
              <a:defRPr sz="4800">
                <a:solidFill>
                  <a:srgbClr val="3333FF"/>
                </a:solidFill>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548384" y="1151446"/>
            <a:ext cx="9144000" cy="732218"/>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11370684"/>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72204088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3032908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31485743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8" name="Footer Placeholder 7"/>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9" name="Slide Number Placeholder 8"/>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4738656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44816709"/>
      </p:ext>
    </p:extLst>
  </p:cSld>
  <p:clrMapOvr>
    <a:masterClrMapping/>
  </p:clrMapOvr>
  <p:transition>
    <p:wipe dir="r"/>
  </p:transition>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4" name="Footer Placeholder 3"/>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261993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3" name="Footer Placeholder 2"/>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4" name="Slide Number Placeholder 3"/>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3622515381"/>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20179091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6" name="Footer Placeholder 5"/>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13165811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591231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BBAD53F9-E430-48D6-9E9A-FBD5E1732FAB}" type="datetimeFigureOut">
              <a:rPr lang="en-US" smtClean="0">
                <a:solidFill>
                  <a:prstClr val="black"/>
                </a:solidFill>
              </a:rPr>
              <a:pPr/>
              <a:t>9/3/2018</a:t>
            </a:fld>
            <a:endParaRPr lang="en-US">
              <a:solidFill>
                <a:prstClr val="black"/>
              </a:solidFill>
            </a:endParaRPr>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en-US">
              <a:solidFill>
                <a:prstClr val="black"/>
              </a:solidFill>
            </a:endParaRPr>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6DAA6406-22DD-4848-9953-4D41595BEB6E}"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10163758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smtClean="0"/>
              <a:t>Click to edit Master text styles</a:t>
            </a:r>
          </a:p>
        </p:txBody>
      </p:sp>
    </p:spTree>
    <p:extLst>
      <p:ext uri="{BB962C8B-B14F-4D97-AF65-F5344CB8AC3E}">
        <p14:creationId xmlns:p14="http://schemas.microsoft.com/office/powerpoint/2010/main" val="909261039"/>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9144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981200"/>
            <a:ext cx="508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12584510"/>
      </p:ext>
    </p:extLst>
  </p:cSld>
  <p:clrMapOvr>
    <a:masterClrMapping/>
  </p:clrMapOvr>
  <p:transition>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958760131"/>
      </p:ext>
    </p:extLst>
  </p:cSld>
  <p:clrMapOvr>
    <a:masterClrMapping/>
  </p:clrMapOvr>
  <p:transition>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1645634101"/>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7341325"/>
      </p:ext>
    </p:extLst>
  </p:cSld>
  <p:clrMapOvr>
    <a:masterClrMapping/>
  </p:clrMapOvr>
  <p:transition>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2423476252"/>
      </p:ext>
    </p:extLst>
  </p:cSld>
  <p:clrMapOvr>
    <a:masterClrMapping/>
  </p:clrMapOvr>
  <p:transition>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smtClean="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smtClean="0"/>
              <a:t>Click to edit Master text styles</a:t>
            </a:r>
          </a:p>
        </p:txBody>
      </p:sp>
    </p:spTree>
    <p:extLst>
      <p:ext uri="{BB962C8B-B14F-4D97-AF65-F5344CB8AC3E}">
        <p14:creationId xmlns:p14="http://schemas.microsoft.com/office/powerpoint/2010/main" val="1460156332"/>
      </p:ext>
    </p:extLst>
  </p:cSld>
  <p:clrMapOvr>
    <a:masterClrMapping/>
  </p:clrMapOvr>
  <p:transition>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image" Target="../media/image2.pn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2.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508002" y="609600"/>
            <a:ext cx="11137900" cy="593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FF"/>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dirty="0" smtClean="0"/>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pic>
        <p:nvPicPr>
          <p:cNvPr id="1028" name="Picture 7" descr="UTlogo"/>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1102865" y="6173580"/>
            <a:ext cx="914400" cy="4937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1029" name="Rectangle 8"/>
          <p:cNvSpPr>
            <a:spLocks noChangeArrowheads="1"/>
          </p:cNvSpPr>
          <p:nvPr/>
        </p:nvSpPr>
        <p:spPr bwMode="auto">
          <a:xfrm>
            <a:off x="0" y="0"/>
            <a:ext cx="12192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9" rIns="92075" bIns="46039" anchor="ctr"/>
          <a:lstStyle>
            <a:lvl1pPr algn="ctr">
              <a:defRPr sz="2400">
                <a:solidFill>
                  <a:schemeClr val="tx1"/>
                </a:solidFill>
                <a:latin typeface="Times New Roman" panose="02020603050405020304" pitchFamily="18" charset="0"/>
              </a:defRPr>
            </a:lvl1pPr>
            <a:lvl2pPr marL="742950" indent="-285750" algn="ctr">
              <a:defRPr sz="2400">
                <a:solidFill>
                  <a:schemeClr val="tx1"/>
                </a:solidFill>
                <a:latin typeface="Times New Roman" panose="02020603050405020304" pitchFamily="18" charset="0"/>
              </a:defRPr>
            </a:lvl2pPr>
            <a:lvl3pPr marL="1143000" indent="-228600" algn="ctr">
              <a:defRPr sz="2400">
                <a:solidFill>
                  <a:schemeClr val="tx1"/>
                </a:solidFill>
                <a:latin typeface="Times New Roman" panose="02020603050405020304" pitchFamily="18" charset="0"/>
              </a:defRPr>
            </a:lvl3pPr>
            <a:lvl4pPr marL="1600200" indent="-228600" algn="ctr">
              <a:defRPr sz="2400">
                <a:solidFill>
                  <a:schemeClr val="tx1"/>
                </a:solidFill>
                <a:latin typeface="Times New Roman" panose="02020603050405020304" pitchFamily="18" charset="0"/>
              </a:defRPr>
            </a:lvl4pPr>
            <a:lvl5pPr marL="2057400" indent="-228600" algn="ctr">
              <a:defRPr sz="2400">
                <a:solidFill>
                  <a:schemeClr val="tx1"/>
                </a:solidFill>
                <a:latin typeface="Times New Roman" panose="02020603050405020304" pitchFamily="18" charset="0"/>
              </a:defRPr>
            </a:lvl5pPr>
            <a:lvl6pPr marL="2514600" indent="-228600" algn="ctr"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algn="ctr"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algn="ctr"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algn="ctr"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377"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charset="0"/>
              <a:cs typeface="+mn-cs"/>
            </a:endParaRPr>
          </a:p>
        </p:txBody>
      </p:sp>
      <p:sp>
        <p:nvSpPr>
          <p:cNvPr id="6" name="TextBox 5"/>
          <p:cNvSpPr txBox="1"/>
          <p:nvPr userDrawn="1"/>
        </p:nvSpPr>
        <p:spPr>
          <a:xfrm>
            <a:off x="73573" y="6420437"/>
            <a:ext cx="2613660" cy="338554"/>
          </a:xfrm>
          <a:prstGeom prst="rect">
            <a:avLst/>
          </a:prstGeom>
          <a:noFill/>
        </p:spPr>
        <p:txBody>
          <a:bodyPr wrap="square" rtlCol="0">
            <a:spAutoFit/>
          </a:bodyPr>
          <a:lstStyle/>
          <a:p>
            <a:r>
              <a:rPr lang="en-US" sz="1600" dirty="0" err="1">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ChE</a:t>
            </a:r>
            <a:r>
              <a:rPr lang="en-US" sz="1600" dirty="0">
                <a:solidFill>
                  <a:schemeClr val="tx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384T / 323</a:t>
            </a:r>
          </a:p>
        </p:txBody>
      </p:sp>
    </p:spTree>
    <p:extLst>
      <p:ext uri="{BB962C8B-B14F-4D97-AF65-F5344CB8AC3E}">
        <p14:creationId xmlns:p14="http://schemas.microsoft.com/office/powerpoint/2010/main" val="5795873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wipe dir="r"/>
  </p:transition>
  <p:timing>
    <p:tnLst>
      <p:par>
        <p:cTn id="1" dur="indefinite" restart="never" nodeType="tmRoot"/>
      </p:par>
    </p:tnLst>
  </p:timing>
  <p:txStyles>
    <p:titleStyle>
      <a:lvl1pPr algn="ctr" rtl="0" eaLnBrk="0" fontAlgn="base" hangingPunct="0">
        <a:spcBef>
          <a:spcPct val="0"/>
        </a:spcBef>
        <a:spcAft>
          <a:spcPct val="0"/>
        </a:spcAft>
        <a:defRPr sz="4400" kern="1200">
          <a:solidFill>
            <a:srgbClr val="3333FF"/>
          </a:solidFill>
          <a:latin typeface="+mj-lt"/>
          <a:ea typeface="+mj-ea"/>
          <a:cs typeface="+mj-cs"/>
        </a:defRPr>
      </a:lvl1pPr>
      <a:lvl2pPr algn="ctr" rtl="0" eaLnBrk="0" fontAlgn="base" hangingPunct="0">
        <a:spcBef>
          <a:spcPct val="0"/>
        </a:spcBef>
        <a:spcAft>
          <a:spcPct val="0"/>
        </a:spcAft>
        <a:defRPr sz="4400">
          <a:solidFill>
            <a:schemeClr val="accent2"/>
          </a:solidFill>
          <a:latin typeface="Lucida Sans" panose="020B0602030504020204" pitchFamily="34" charset="0"/>
        </a:defRPr>
      </a:lvl2pPr>
      <a:lvl3pPr algn="ctr" rtl="0" eaLnBrk="0" fontAlgn="base" hangingPunct="0">
        <a:spcBef>
          <a:spcPct val="0"/>
        </a:spcBef>
        <a:spcAft>
          <a:spcPct val="0"/>
        </a:spcAft>
        <a:defRPr sz="4400">
          <a:solidFill>
            <a:schemeClr val="accent2"/>
          </a:solidFill>
          <a:latin typeface="Lucida Sans" panose="020B0602030504020204" pitchFamily="34" charset="0"/>
        </a:defRPr>
      </a:lvl3pPr>
      <a:lvl4pPr algn="ctr" rtl="0" eaLnBrk="0" fontAlgn="base" hangingPunct="0">
        <a:spcBef>
          <a:spcPct val="0"/>
        </a:spcBef>
        <a:spcAft>
          <a:spcPct val="0"/>
        </a:spcAft>
        <a:defRPr sz="4400">
          <a:solidFill>
            <a:schemeClr val="accent2"/>
          </a:solidFill>
          <a:latin typeface="Lucida Sans" panose="020B0602030504020204" pitchFamily="34" charset="0"/>
        </a:defRPr>
      </a:lvl4pPr>
      <a:lvl5pPr algn="ctr" rtl="0" eaLnBrk="0" fontAlgn="base" hangingPunct="0">
        <a:spcBef>
          <a:spcPct val="0"/>
        </a:spcBef>
        <a:spcAft>
          <a:spcPct val="0"/>
        </a:spcAft>
        <a:defRPr sz="4400">
          <a:solidFill>
            <a:schemeClr val="accent2"/>
          </a:solidFill>
          <a:latin typeface="Lucida Sans" panose="020B0602030504020204" pitchFamily="34" charset="0"/>
        </a:defRPr>
      </a:lvl5pPr>
      <a:lvl6pPr marL="457189" algn="ctr" rtl="0" fontAlgn="base">
        <a:spcBef>
          <a:spcPct val="0"/>
        </a:spcBef>
        <a:spcAft>
          <a:spcPct val="0"/>
        </a:spcAft>
        <a:defRPr sz="4400">
          <a:solidFill>
            <a:schemeClr val="accent2"/>
          </a:solidFill>
          <a:latin typeface="Lucida Sans" panose="020B0602030504020204" pitchFamily="34" charset="0"/>
        </a:defRPr>
      </a:lvl6pPr>
      <a:lvl7pPr marL="914377" algn="ctr" rtl="0" fontAlgn="base">
        <a:spcBef>
          <a:spcPct val="0"/>
        </a:spcBef>
        <a:spcAft>
          <a:spcPct val="0"/>
        </a:spcAft>
        <a:defRPr sz="4400">
          <a:solidFill>
            <a:schemeClr val="accent2"/>
          </a:solidFill>
          <a:latin typeface="Lucida Sans" panose="020B0602030504020204" pitchFamily="34" charset="0"/>
        </a:defRPr>
      </a:lvl7pPr>
      <a:lvl8pPr marL="1371566" algn="ctr" rtl="0" fontAlgn="base">
        <a:spcBef>
          <a:spcPct val="0"/>
        </a:spcBef>
        <a:spcAft>
          <a:spcPct val="0"/>
        </a:spcAft>
        <a:defRPr sz="4400">
          <a:solidFill>
            <a:schemeClr val="accent2"/>
          </a:solidFill>
          <a:latin typeface="Lucida Sans" panose="020B0602030504020204" pitchFamily="34" charset="0"/>
        </a:defRPr>
      </a:lvl8pPr>
      <a:lvl9pPr marL="1828754" algn="ctr" rtl="0" fontAlgn="base">
        <a:spcBef>
          <a:spcPct val="0"/>
        </a:spcBef>
        <a:spcAft>
          <a:spcPct val="0"/>
        </a:spcAft>
        <a:defRPr sz="4400">
          <a:solidFill>
            <a:schemeClr val="accent2"/>
          </a:solidFill>
          <a:latin typeface="Lucida Sans" panose="020B0602030504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descr="LongHorn Logo.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1078564" y="6223658"/>
            <a:ext cx="899002" cy="457807"/>
          </a:xfrm>
          <a:prstGeom prst="rect">
            <a:avLst/>
          </a:prstGeom>
        </p:spPr>
      </p:pic>
      <p:sp>
        <p:nvSpPr>
          <p:cNvPr id="9" name="TextBox 8"/>
          <p:cNvSpPr txBox="1"/>
          <p:nvPr userDrawn="1"/>
        </p:nvSpPr>
        <p:spPr>
          <a:xfrm>
            <a:off x="107686" y="6348204"/>
            <a:ext cx="34848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ChE</a:t>
            </a:r>
            <a:r>
              <a:rPr kumimoji="0" lang="en-US" sz="1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Arial" panose="020B0604020202020204" pitchFamily="34" charset="0"/>
                <a:ea typeface="+mn-ea"/>
                <a:cs typeface="Arial" panose="020B0604020202020204" pitchFamily="34" charset="0"/>
              </a:rPr>
              <a:t> 384T / 323</a:t>
            </a:r>
          </a:p>
        </p:txBody>
      </p:sp>
      <p:sp>
        <p:nvSpPr>
          <p:cNvPr id="6" name="Rectangle 8"/>
          <p:cNvSpPr>
            <a:spLocks noChangeArrowheads="1"/>
          </p:cNvSpPr>
          <p:nvPr userDrawn="1"/>
        </p:nvSpPr>
        <p:spPr bwMode="auto">
          <a:xfrm>
            <a:off x="0" y="0"/>
            <a:ext cx="12192000" cy="6858000"/>
          </a:xfrm>
          <a:prstGeom prst="rect">
            <a:avLst/>
          </a:prstGeom>
          <a:noFill/>
          <a:ln w="127000">
            <a:solidFill>
              <a:srgbClr val="E2820E"/>
            </a:solidFill>
            <a:miter lim="800000"/>
            <a:headEnd/>
            <a:tailEnd/>
          </a:ln>
          <a:effectLst>
            <a:prstShdw prst="shdw17" dist="17961" dir="13500000">
              <a:srgbClr val="884E08">
                <a:alpha val="50000"/>
              </a:srgbClr>
            </a:prstShdw>
          </a:effectLst>
          <a:extLst>
            <a:ext uri="{909E8E84-426E-40DD-AFC4-6F175D3DCCD1}">
              <a14:hiddenFill xmlns:a14="http://schemas.microsoft.com/office/drawing/2010/main">
                <a:solidFill>
                  <a:schemeClr val="accent1"/>
                </a:solidFill>
              </a14:hiddenFill>
            </a:ext>
          </a:extLst>
        </p:spPr>
        <p:txBody>
          <a:bodyPr wrap="none" lIns="92075" tIns="46038" rIns="92075" bIns="46038" anchor="ctr"/>
          <a:lstStyle>
            <a:lvl1pPr>
              <a:defRPr sz="2400">
                <a:solidFill>
                  <a:schemeClr val="tx1"/>
                </a:solidFill>
                <a:latin typeface="Times New Roman" panose="02020603050405020304" pitchFamily="18" charset="0"/>
              </a:defRPr>
            </a:lvl1pPr>
            <a:lvl2pPr marL="742950" indent="-285750">
              <a:defRPr sz="2400">
                <a:solidFill>
                  <a:schemeClr val="tx1"/>
                </a:solidFill>
                <a:latin typeface="Times New Roman" panose="02020603050405020304" pitchFamily="18" charset="0"/>
              </a:defRPr>
            </a:lvl2pPr>
            <a:lvl3pPr marL="1143000" indent="-228600">
              <a:defRPr sz="2400">
                <a:solidFill>
                  <a:schemeClr val="tx1"/>
                </a:solidFill>
                <a:latin typeface="Times New Roman" panose="02020603050405020304" pitchFamily="18" charset="0"/>
              </a:defRPr>
            </a:lvl3pPr>
            <a:lvl4pPr marL="1600200" indent="-228600">
              <a:defRPr sz="2400">
                <a:solidFill>
                  <a:schemeClr val="tx1"/>
                </a:solidFill>
                <a:latin typeface="Times New Roman" panose="02020603050405020304" pitchFamily="18" charset="0"/>
              </a:defRPr>
            </a:lvl4pPr>
            <a:lvl5pPr marL="2057400" indent="-228600">
              <a:defRPr sz="2400">
                <a:solidFill>
                  <a:schemeClr val="tx1"/>
                </a:solidFill>
                <a:latin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defRPr>
            </a:lvl9pPr>
          </a:lstStyle>
          <a:p>
            <a:pPr marL="0" marR="0" lvl="0" indent="0" algn="ctr" defTabSz="914400" eaLnBrk="1" fontAlgn="base" latinLnBrk="0" hangingPunct="1">
              <a:lnSpc>
                <a:spcPct val="100000"/>
              </a:lnSpc>
              <a:spcBef>
                <a:spcPct val="0"/>
              </a:spcBef>
              <a:spcAft>
                <a:spcPct val="0"/>
              </a:spcAft>
              <a:buClrTx/>
              <a:buSzTx/>
              <a:buFontTx/>
              <a:buNone/>
              <a:tabLst/>
              <a:defRPr/>
            </a:pPr>
            <a:endParaRPr kumimoji="0" lang="en-US" altLang="en-US" sz="2400" b="0" i="0" u="none" strike="noStrike" kern="0" cap="none" spc="0" normalizeH="0" baseline="0" noProof="0" smtClean="0">
              <a:ln>
                <a:noFill/>
              </a:ln>
              <a:solidFill>
                <a:srgbClr val="000000"/>
              </a:solidFill>
              <a:effectLst/>
              <a:uLnTx/>
              <a:uFillTx/>
              <a:latin typeface="Times New Roman" panose="02020603050405020304" pitchFamily="18" charset="0"/>
            </a:endParaRPr>
          </a:p>
        </p:txBody>
      </p:sp>
    </p:spTree>
    <p:extLst>
      <p:ext uri="{BB962C8B-B14F-4D97-AF65-F5344CB8AC3E}">
        <p14:creationId xmlns:p14="http://schemas.microsoft.com/office/powerpoint/2010/main" val="379256388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rgbClr val="3333F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illson.cm.utexas.edu/" TargetMode="External"/><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w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image" Target="../media/image29.jpeg"/><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hyperlink" Target="http://www.google.com/url?sa=i&amp;rct=j&amp;q=&amp;esrc=s&amp;source=images&amp;cd=&amp;cad=rja&amp;uact=8&amp;ved=0ahUKEwjDsbDGxLnKAhVG8mMKHZqiDp8QjRwIBw&amp;url=http://www2.technologyreview.com/briefings/processors/&amp;psig=AFQjCNGzeXhAg7rWiEyvZaNFj5Tj_tYx2A&amp;ust=1453418617562028" TargetMode="External"/><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hyperlink" Target="https://www.youtube.com/watch?v=UvluuAIiA50#t=425.3633671" TargetMode="Externa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willson.cm.utexas.edu/"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4.xml"/><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3.png"/><Relationship Id="rId1" Type="http://schemas.openxmlformats.org/officeDocument/2006/relationships/slideLayout" Target="../slideLayouts/slideLayout20.xml"/><Relationship Id="rId5" Type="http://schemas.openxmlformats.org/officeDocument/2006/relationships/image" Target="../media/image55.png"/><Relationship Id="rId4" Type="http://schemas.openxmlformats.org/officeDocument/2006/relationships/image" Target="../media/image54.gif"/></Relationships>
</file>

<file path=ppt/slides/_rels/slide34.xml.rels><?xml version="1.0" encoding="UTF-8" standalone="yes"?>
<Relationships xmlns="http://schemas.openxmlformats.org/package/2006/relationships"><Relationship Id="rId2" Type="http://schemas.openxmlformats.org/officeDocument/2006/relationships/image" Target="../media/image56.gif"/><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3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39.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http://diversity.utexas.edu/disabilit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368" y="338646"/>
            <a:ext cx="11137900" cy="593725"/>
          </a:xfrm>
        </p:spPr>
        <p:txBody>
          <a:bodyPr/>
          <a:lstStyle/>
          <a:p>
            <a:r>
              <a:rPr lang="en-US" dirty="0"/>
              <a:t>Welcome to </a:t>
            </a:r>
            <a:r>
              <a:rPr lang="en-US" dirty="0" err="1"/>
              <a:t>ChE</a:t>
            </a:r>
            <a:r>
              <a:rPr lang="en-US" dirty="0"/>
              <a:t> 384T/323</a:t>
            </a:r>
          </a:p>
        </p:txBody>
      </p:sp>
      <p:sp>
        <p:nvSpPr>
          <p:cNvPr id="5" name="Subtitle 2"/>
          <p:cNvSpPr txBox="1">
            <a:spLocks/>
          </p:cNvSpPr>
          <p:nvPr/>
        </p:nvSpPr>
        <p:spPr bwMode="auto">
          <a:xfrm>
            <a:off x="1200754" y="976053"/>
            <a:ext cx="9790491" cy="4297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b="1" dirty="0" smtClean="0"/>
              <a:t>Chemical Engineering for Micro/Nano Fabrication</a:t>
            </a:r>
          </a:p>
          <a:p>
            <a:endParaRPr lang="en-US" dirty="0" smtClean="0"/>
          </a:p>
          <a:p>
            <a:endParaRPr lang="en-US" dirty="0"/>
          </a:p>
        </p:txBody>
      </p:sp>
      <p:pic>
        <p:nvPicPr>
          <p:cNvPr id="6" name="Picture 5"/>
          <p:cNvPicPr>
            <a:picLocks noChangeAspect="1"/>
          </p:cNvPicPr>
          <p:nvPr/>
        </p:nvPicPr>
        <p:blipFill>
          <a:blip r:embed="rId2"/>
          <a:stretch>
            <a:fillRect/>
          </a:stretch>
        </p:blipFill>
        <p:spPr>
          <a:xfrm>
            <a:off x="4136198" y="1708368"/>
            <a:ext cx="3233738" cy="3412975"/>
          </a:xfrm>
          <a:prstGeom prst="rect">
            <a:avLst/>
          </a:prstGeom>
        </p:spPr>
      </p:pic>
      <p:sp>
        <p:nvSpPr>
          <p:cNvPr id="9" name="Subtitle 2"/>
          <p:cNvSpPr txBox="1">
            <a:spLocks/>
          </p:cNvSpPr>
          <p:nvPr/>
        </p:nvSpPr>
        <p:spPr>
          <a:xfrm>
            <a:off x="2324066" y="5613140"/>
            <a:ext cx="6858000" cy="891121"/>
          </a:xfrm>
          <a:prstGeom prst="rect">
            <a:avLst/>
          </a:prstGeom>
        </p:spPr>
        <p:txBody>
          <a:bodyPr vert="horz" lIns="91440" tIns="45720" rIns="91440" bIns="45720" rtlCol="0">
            <a:normAutofit fontScale="92500" lnSpcReduction="2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b="1" dirty="0" smtClean="0"/>
              <a:t>Grant Willson</a:t>
            </a:r>
          </a:p>
          <a:p>
            <a:r>
              <a:rPr lang="en-US" sz="2600" b="1" dirty="0" smtClean="0">
                <a:solidFill>
                  <a:srgbClr val="FF0000"/>
                </a:solidFill>
                <a:hlinkClick r:id="rId3"/>
              </a:rPr>
              <a:t>http://willson.cm.utexas.edu</a:t>
            </a:r>
            <a:endParaRPr lang="en-US" sz="2600" b="1" dirty="0" smtClean="0">
              <a:solidFill>
                <a:srgbClr val="FF0000"/>
              </a:solidFill>
            </a:endParaRPr>
          </a:p>
          <a:p>
            <a:endParaRPr lang="en-US" b="1" dirty="0" smtClean="0"/>
          </a:p>
          <a:p>
            <a:endParaRPr lang="en-US" b="1" dirty="0" smtClean="0"/>
          </a:p>
          <a:p>
            <a:endParaRPr lang="en-US" dirty="0" smtClean="0"/>
          </a:p>
          <a:p>
            <a:endParaRPr lang="en-US" dirty="0"/>
          </a:p>
        </p:txBody>
      </p:sp>
      <p:grpSp>
        <p:nvGrpSpPr>
          <p:cNvPr id="13" name="Group 12"/>
          <p:cNvGrpSpPr/>
          <p:nvPr/>
        </p:nvGrpSpPr>
        <p:grpSpPr>
          <a:xfrm>
            <a:off x="3653576" y="1708368"/>
            <a:ext cx="4616765" cy="3595449"/>
            <a:chOff x="3653576" y="1708368"/>
            <a:chExt cx="4616765" cy="3595449"/>
          </a:xfrm>
        </p:grpSpPr>
        <p:pic>
          <p:nvPicPr>
            <p:cNvPr id="3" name="Picture 2"/>
            <p:cNvPicPr>
              <a:picLocks noChangeAspect="1"/>
            </p:cNvPicPr>
            <p:nvPr/>
          </p:nvPicPr>
          <p:blipFill>
            <a:blip r:embed="rId4"/>
            <a:stretch>
              <a:fillRect/>
            </a:stretch>
          </p:blipFill>
          <p:spPr>
            <a:xfrm>
              <a:off x="3653576" y="1708368"/>
              <a:ext cx="4616765" cy="3595449"/>
            </a:xfrm>
            <a:prstGeom prst="rect">
              <a:avLst/>
            </a:prstGeom>
          </p:spPr>
        </p:pic>
        <p:cxnSp>
          <p:nvCxnSpPr>
            <p:cNvPr id="10" name="Straight Connector 9"/>
            <p:cNvCxnSpPr/>
            <p:nvPr/>
          </p:nvCxnSpPr>
          <p:spPr bwMode="auto">
            <a:xfrm flipV="1">
              <a:off x="5878031" y="5121342"/>
              <a:ext cx="435935" cy="1"/>
            </a:xfrm>
            <a:prstGeom prst="line">
              <a:avLst/>
            </a:prstGeom>
            <a:noFill/>
            <a:ln w="4445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pic>
        <p:nvPicPr>
          <p:cNvPr id="8"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3994" y="1680653"/>
            <a:ext cx="5015927" cy="39324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17862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8790" y="1117482"/>
            <a:ext cx="7999665" cy="4574658"/>
          </a:xfrm>
          <a:prstGeom prst="rect">
            <a:avLst/>
          </a:prstGeom>
        </p:spPr>
      </p:pic>
      <p:sp>
        <p:nvSpPr>
          <p:cNvPr id="3" name="Rectangle 2"/>
          <p:cNvSpPr/>
          <p:nvPr/>
        </p:nvSpPr>
        <p:spPr>
          <a:xfrm>
            <a:off x="388620" y="475595"/>
            <a:ext cx="12001500" cy="461665"/>
          </a:xfrm>
          <a:prstGeom prst="rect">
            <a:avLst/>
          </a:prstGeom>
        </p:spPr>
        <p:txBody>
          <a:bodyPr wrap="square">
            <a:spAutoFit/>
          </a:bodyPr>
          <a:lstStyle/>
          <a:p>
            <a:r>
              <a:rPr lang="en-US" sz="2400" dirty="0" smtClean="0">
                <a:solidFill>
                  <a:srgbClr val="3333FF"/>
                </a:solidFill>
                <a:latin typeface="HelveticaNeueLTStd-Md"/>
              </a:rPr>
              <a:t>The </a:t>
            </a:r>
            <a:r>
              <a:rPr lang="en-US" sz="2400" dirty="0">
                <a:solidFill>
                  <a:srgbClr val="3333FF"/>
                </a:solidFill>
                <a:latin typeface="HelveticaNeueLTStd-Md"/>
              </a:rPr>
              <a:t>"Traitorous Eight" Develop A Method Of Mass Producing Silicon </a:t>
            </a:r>
            <a:r>
              <a:rPr lang="en-US" sz="2400" dirty="0" smtClean="0">
                <a:solidFill>
                  <a:srgbClr val="3333FF"/>
                </a:solidFill>
                <a:latin typeface="HelveticaNeueLTStd-Md"/>
              </a:rPr>
              <a:t>Transistors 1957</a:t>
            </a:r>
            <a:endParaRPr lang="en-US" sz="2400" dirty="0">
              <a:solidFill>
                <a:srgbClr val="3333FF"/>
              </a:solidFill>
              <a:latin typeface="HelveticaNeueLTStd-Md"/>
            </a:endParaRPr>
          </a:p>
        </p:txBody>
      </p:sp>
      <p:sp>
        <p:nvSpPr>
          <p:cNvPr id="4" name="TextBox 3"/>
          <p:cNvSpPr txBox="1"/>
          <p:nvPr/>
        </p:nvSpPr>
        <p:spPr>
          <a:xfrm>
            <a:off x="2366010" y="6012180"/>
            <a:ext cx="7646670" cy="523220"/>
          </a:xfrm>
          <a:prstGeom prst="rect">
            <a:avLst/>
          </a:prstGeom>
          <a:noFill/>
        </p:spPr>
        <p:txBody>
          <a:bodyPr wrap="square" rtlCol="0">
            <a:spAutoFit/>
          </a:bodyPr>
          <a:lstStyle/>
          <a:p>
            <a:r>
              <a:rPr lang="en-US" sz="2800" dirty="0" smtClean="0"/>
              <a:t>Formed Fairchild Semiconductor in San Jose</a:t>
            </a:r>
            <a:endParaRPr lang="en-US" sz="2800" dirty="0"/>
          </a:p>
        </p:txBody>
      </p:sp>
    </p:spTree>
    <p:extLst>
      <p:ext uri="{BB962C8B-B14F-4D97-AF65-F5344CB8AC3E}">
        <p14:creationId xmlns:p14="http://schemas.microsoft.com/office/powerpoint/2010/main" val="1549903611"/>
      </p:ext>
    </p:extLst>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34539" y="1467513"/>
            <a:ext cx="3128010" cy="312801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TextBox 3"/>
          <p:cNvSpPr txBox="1"/>
          <p:nvPr/>
        </p:nvSpPr>
        <p:spPr>
          <a:xfrm>
            <a:off x="2303144" y="4619187"/>
            <a:ext cx="2590800" cy="523220"/>
          </a:xfrm>
          <a:prstGeom prst="rect">
            <a:avLst/>
          </a:prstGeom>
          <a:noFill/>
        </p:spPr>
        <p:txBody>
          <a:bodyPr wrap="square" rtlCol="0">
            <a:spAutoFit/>
          </a:bodyPr>
          <a:lstStyle/>
          <a:p>
            <a:pPr algn="l"/>
            <a:r>
              <a:rPr lang="en-US" sz="2800" dirty="0">
                <a:solidFill>
                  <a:srgbClr val="000000"/>
                </a:solidFill>
                <a:latin typeface="Arial" pitchFamily="34" charset="0"/>
              </a:rPr>
              <a:t>Robert </a:t>
            </a:r>
            <a:r>
              <a:rPr lang="en-US" sz="2800" dirty="0" err="1">
                <a:solidFill>
                  <a:srgbClr val="000000"/>
                </a:solidFill>
                <a:latin typeface="Arial" pitchFamily="34" charset="0"/>
              </a:rPr>
              <a:t>Noyce</a:t>
            </a:r>
            <a:endParaRPr lang="en-US" sz="2800" dirty="0">
              <a:solidFill>
                <a:srgbClr val="000000"/>
              </a:solidFill>
              <a:latin typeface="Arial" pitchFamily="34" charset="0"/>
            </a:endParaRPr>
          </a:p>
        </p:txBody>
      </p:sp>
      <p:pic>
        <p:nvPicPr>
          <p:cNvPr id="21811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5159"/>
          <a:stretch/>
        </p:blipFill>
        <p:spPr bwMode="auto">
          <a:xfrm>
            <a:off x="6672262" y="1394880"/>
            <a:ext cx="2693670" cy="3273275"/>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a:off x="6577012" y="4777204"/>
            <a:ext cx="2590800" cy="523220"/>
          </a:xfrm>
          <a:prstGeom prst="rect">
            <a:avLst/>
          </a:prstGeom>
          <a:noFill/>
        </p:spPr>
        <p:txBody>
          <a:bodyPr wrap="square" rtlCol="0">
            <a:spAutoFit/>
          </a:bodyPr>
          <a:lstStyle/>
          <a:p>
            <a:pPr algn="l"/>
            <a:r>
              <a:rPr lang="en-US" sz="2800" dirty="0">
                <a:solidFill>
                  <a:srgbClr val="000000"/>
                </a:solidFill>
                <a:latin typeface="Arial" pitchFamily="34" charset="0"/>
              </a:rPr>
              <a:t>Gordon Moore</a:t>
            </a:r>
          </a:p>
        </p:txBody>
      </p:sp>
      <p:sp>
        <p:nvSpPr>
          <p:cNvPr id="5" name="TextBox 4"/>
          <p:cNvSpPr txBox="1"/>
          <p:nvPr/>
        </p:nvSpPr>
        <p:spPr>
          <a:xfrm>
            <a:off x="2854325" y="430432"/>
            <a:ext cx="6934200" cy="646331"/>
          </a:xfrm>
          <a:prstGeom prst="rect">
            <a:avLst/>
          </a:prstGeom>
          <a:noFill/>
        </p:spPr>
        <p:txBody>
          <a:bodyPr wrap="square" rtlCol="0">
            <a:spAutoFit/>
          </a:bodyPr>
          <a:lstStyle/>
          <a:p>
            <a:pPr algn="l"/>
            <a:r>
              <a:rPr lang="en-US" sz="3600" b="1" dirty="0">
                <a:solidFill>
                  <a:srgbClr val="0033CC"/>
                </a:solidFill>
                <a:latin typeface="Arial" pitchFamily="34" charset="0"/>
              </a:rPr>
              <a:t>Founders of Intel Corp 1968</a:t>
            </a:r>
          </a:p>
        </p:txBody>
      </p:sp>
      <p:sp>
        <p:nvSpPr>
          <p:cNvPr id="2" name="Rectangle 1"/>
          <p:cNvSpPr/>
          <p:nvPr/>
        </p:nvSpPr>
        <p:spPr>
          <a:xfrm>
            <a:off x="731520" y="5189735"/>
            <a:ext cx="11167110" cy="1200329"/>
          </a:xfrm>
          <a:prstGeom prst="rect">
            <a:avLst/>
          </a:prstGeom>
        </p:spPr>
        <p:txBody>
          <a:bodyPr wrap="square">
            <a:spAutoFit/>
          </a:bodyPr>
          <a:lstStyle/>
          <a:p>
            <a:r>
              <a:rPr lang="en-US" b="1" dirty="0" smtClean="0">
                <a:solidFill>
                  <a:srgbClr val="222222"/>
                </a:solidFill>
                <a:latin typeface="Roboto"/>
              </a:rPr>
              <a:t>Intel</a:t>
            </a:r>
            <a:r>
              <a:rPr lang="en-US" dirty="0">
                <a:solidFill>
                  <a:srgbClr val="222222"/>
                </a:solidFill>
                <a:latin typeface="Roboto"/>
              </a:rPr>
              <a:t> was </a:t>
            </a:r>
            <a:r>
              <a:rPr lang="en-US" b="1" dirty="0">
                <a:solidFill>
                  <a:srgbClr val="222222"/>
                </a:solidFill>
                <a:latin typeface="Roboto"/>
              </a:rPr>
              <a:t>founded</a:t>
            </a:r>
            <a:r>
              <a:rPr lang="en-US" dirty="0">
                <a:solidFill>
                  <a:srgbClr val="222222"/>
                </a:solidFill>
                <a:latin typeface="Roboto"/>
              </a:rPr>
              <a:t> on July 18, 1968, by semiconductor pioneers Robert Noyce and Gordon Moore, who left Fairchild Semiconductor to do so. Originally called “NM Electronics” for Noyce and Moore, the company purchased the rights to use the name “</a:t>
            </a:r>
            <a:r>
              <a:rPr lang="en-US" b="1" dirty="0">
                <a:solidFill>
                  <a:srgbClr val="222222"/>
                </a:solidFill>
                <a:latin typeface="Roboto"/>
              </a:rPr>
              <a:t>Intel</a:t>
            </a:r>
            <a:r>
              <a:rPr lang="en-US" dirty="0">
                <a:solidFill>
                  <a:srgbClr val="222222"/>
                </a:solidFill>
                <a:latin typeface="Roboto"/>
              </a:rPr>
              <a:t>,” short for Integrated Electronics, from a company called </a:t>
            </a:r>
            <a:r>
              <a:rPr lang="en-US" dirty="0" err="1">
                <a:solidFill>
                  <a:srgbClr val="222222"/>
                </a:solidFill>
                <a:latin typeface="Roboto"/>
              </a:rPr>
              <a:t>Intelco.</a:t>
            </a:r>
            <a:r>
              <a:rPr lang="en-US" dirty="0" err="1">
                <a:solidFill>
                  <a:srgbClr val="777777"/>
                </a:solidFill>
                <a:latin typeface="Roboto"/>
              </a:rPr>
              <a:t>Jul</a:t>
            </a:r>
            <a:r>
              <a:rPr lang="en-US" dirty="0">
                <a:solidFill>
                  <a:srgbClr val="777777"/>
                </a:solidFill>
                <a:latin typeface="Roboto"/>
              </a:rPr>
              <a:t> 18, 2012</a:t>
            </a:r>
            <a:endParaRPr lang="en-US" dirty="0"/>
          </a:p>
        </p:txBody>
      </p:sp>
    </p:spTree>
    <p:extLst>
      <p:ext uri="{BB962C8B-B14F-4D97-AF65-F5344CB8AC3E}">
        <p14:creationId xmlns:p14="http://schemas.microsoft.com/office/powerpoint/2010/main" val="4279778873"/>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986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52400"/>
            <a:ext cx="7239000" cy="6538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86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600" y="4648200"/>
            <a:ext cx="5943600" cy="636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8660" name="Rectangle 4"/>
          <p:cNvSpPr>
            <a:spLocks noChangeArrowheads="1"/>
          </p:cNvSpPr>
          <p:nvPr/>
        </p:nvSpPr>
        <p:spPr bwMode="auto">
          <a:xfrm>
            <a:off x="3675993" y="152400"/>
            <a:ext cx="4800600"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400" b="1" dirty="0">
                <a:solidFill>
                  <a:srgbClr val="3333FF"/>
                </a:solidFill>
                <a:latin typeface="Arial" panose="020B0604020202020204" pitchFamily="34" charset="0"/>
                <a:cs typeface="Arial" panose="020B0604020202020204" pitchFamily="34" charset="0"/>
              </a:rPr>
              <a:t>Moore’s Law</a:t>
            </a:r>
          </a:p>
        </p:txBody>
      </p:sp>
      <p:pic>
        <p:nvPicPr>
          <p:cNvPr id="198661" name="Picture 5" descr="Moore's Law 40th Anniversary"/>
          <p:cNvPicPr>
            <a:picLocks noChangeAspect="1" noChangeArrowheads="1"/>
          </p:cNvPicPr>
          <p:nvPr/>
        </p:nvPicPr>
        <p:blipFill>
          <a:blip r:embed="rId4">
            <a:extLst>
              <a:ext uri="{28A0092B-C50C-407E-A947-70E740481C1C}">
                <a14:useLocalDpi xmlns:a14="http://schemas.microsoft.com/office/drawing/2010/main" val="0"/>
              </a:ext>
            </a:extLst>
          </a:blip>
          <a:srcRect l="44675"/>
          <a:stretch>
            <a:fillRect/>
          </a:stretch>
        </p:blipFill>
        <p:spPr bwMode="auto">
          <a:xfrm>
            <a:off x="7391400" y="838200"/>
            <a:ext cx="30480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68693493"/>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9684" name="Group 58"/>
          <p:cNvGrpSpPr>
            <a:grpSpLocks/>
          </p:cNvGrpSpPr>
          <p:nvPr/>
        </p:nvGrpSpPr>
        <p:grpSpPr bwMode="auto">
          <a:xfrm>
            <a:off x="1692165" y="0"/>
            <a:ext cx="9144000" cy="6611007"/>
            <a:chOff x="144" y="0"/>
            <a:chExt cx="5760" cy="4314"/>
          </a:xfrm>
        </p:grpSpPr>
        <p:pic>
          <p:nvPicPr>
            <p:cNvPr id="199685" name="Picture 5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 y="0"/>
              <a:ext cx="5760" cy="4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9687" name="Picture 6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6" y="3888"/>
              <a:ext cx="3408" cy="365"/>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Rectangle 4"/>
          <p:cNvSpPr>
            <a:spLocks noChangeArrowheads="1"/>
          </p:cNvSpPr>
          <p:nvPr/>
        </p:nvSpPr>
        <p:spPr bwMode="auto">
          <a:xfrm>
            <a:off x="3675993" y="152400"/>
            <a:ext cx="3996559" cy="914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algn="ctr" eaLnBrk="0" fontAlgn="base" hangingPunct="0">
              <a:spcBef>
                <a:spcPct val="0"/>
              </a:spcBef>
              <a:spcAft>
                <a:spcPct val="0"/>
              </a:spcAft>
              <a:defRPr sz="2400">
                <a:solidFill>
                  <a:schemeClr val="tx1"/>
                </a:solidFill>
                <a:latin typeface="Times New Roman" pitchFamily="18" charset="0"/>
              </a:defRPr>
            </a:lvl6pPr>
            <a:lvl7pPr marL="2971800" indent="-228600" algn="ctr" eaLnBrk="0" fontAlgn="base" hangingPunct="0">
              <a:spcBef>
                <a:spcPct val="0"/>
              </a:spcBef>
              <a:spcAft>
                <a:spcPct val="0"/>
              </a:spcAft>
              <a:defRPr sz="2400">
                <a:solidFill>
                  <a:schemeClr val="tx1"/>
                </a:solidFill>
                <a:latin typeface="Times New Roman" pitchFamily="18" charset="0"/>
              </a:defRPr>
            </a:lvl7pPr>
            <a:lvl8pPr marL="3429000" indent="-228600" algn="ctr" eaLnBrk="0" fontAlgn="base" hangingPunct="0">
              <a:spcBef>
                <a:spcPct val="0"/>
              </a:spcBef>
              <a:spcAft>
                <a:spcPct val="0"/>
              </a:spcAft>
              <a:defRPr sz="2400">
                <a:solidFill>
                  <a:schemeClr val="tx1"/>
                </a:solidFill>
                <a:latin typeface="Times New Roman" pitchFamily="18" charset="0"/>
              </a:defRPr>
            </a:lvl8pPr>
            <a:lvl9pPr marL="3886200" indent="-228600" algn="ctr"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sz="4400" b="1" dirty="0">
                <a:solidFill>
                  <a:srgbClr val="3333FF"/>
                </a:solidFill>
                <a:latin typeface="Arial" panose="020B0604020202020204" pitchFamily="34" charset="0"/>
                <a:cs typeface="Arial" panose="020B0604020202020204" pitchFamily="34" charset="0"/>
              </a:rPr>
              <a:t>Moore’s Law</a:t>
            </a:r>
          </a:p>
        </p:txBody>
      </p:sp>
    </p:spTree>
    <p:extLst>
      <p:ext uri="{BB962C8B-B14F-4D97-AF65-F5344CB8AC3E}">
        <p14:creationId xmlns:p14="http://schemas.microsoft.com/office/powerpoint/2010/main" val="3848420249"/>
      </p:ext>
    </p:extLst>
  </p:cSld>
  <p:clrMapOvr>
    <a:masterClrMapping/>
  </p:clrMapOvr>
  <p:transition>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5" descr="pl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82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2"/>
          <p:cNvSpPr>
            <a:spLocks noGrp="1" noChangeArrowheads="1"/>
          </p:cNvSpPr>
          <p:nvPr>
            <p:ph type="title"/>
          </p:nvPr>
        </p:nvSpPr>
        <p:spPr bwMode="auto">
          <a:xfrm>
            <a:off x="3810000" y="15433"/>
            <a:ext cx="5559706" cy="609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90000"/>
          </a:bodyPr>
          <a:lstStyle/>
          <a:p>
            <a:pPr algn="ctr" eaLnBrk="1" hangingPunct="1"/>
            <a:r>
              <a:rPr lang="en-US" dirty="0">
                <a:solidFill>
                  <a:schemeClr val="bg1"/>
                </a:solidFill>
              </a:rPr>
              <a:t>Moore’s Law</a:t>
            </a:r>
          </a:p>
        </p:txBody>
      </p:sp>
      <p:grpSp>
        <p:nvGrpSpPr>
          <p:cNvPr id="5" name="Group 4"/>
          <p:cNvGrpSpPr/>
          <p:nvPr/>
        </p:nvGrpSpPr>
        <p:grpSpPr>
          <a:xfrm>
            <a:off x="1052976" y="2328438"/>
            <a:ext cx="10721652" cy="3911070"/>
            <a:chOff x="801547" y="1447800"/>
            <a:chExt cx="8304835" cy="4758733"/>
          </a:xfrm>
        </p:grpSpPr>
        <p:sp>
          <p:nvSpPr>
            <p:cNvPr id="4" name="Isosceles Triangle 3"/>
            <p:cNvSpPr/>
            <p:nvPr/>
          </p:nvSpPr>
          <p:spPr>
            <a:xfrm>
              <a:off x="801547" y="1447800"/>
              <a:ext cx="8304835" cy="4724400"/>
            </a:xfrm>
            <a:prstGeom prst="triangle">
              <a:avLst>
                <a:gd name="adj" fmla="val 100000"/>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800" dirty="0">
                <a:solidFill>
                  <a:prstClr val="white"/>
                </a:solidFill>
              </a:endParaRPr>
            </a:p>
          </p:txBody>
        </p:sp>
        <p:pic>
          <p:nvPicPr>
            <p:cNvPr id="1075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88582" y="3302995"/>
              <a:ext cx="2362200" cy="2903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11" name="Group 10"/>
          <p:cNvGrpSpPr/>
          <p:nvPr/>
        </p:nvGrpSpPr>
        <p:grpSpPr>
          <a:xfrm>
            <a:off x="4419600" y="3444879"/>
            <a:ext cx="6134242" cy="2613463"/>
            <a:chOff x="2895600" y="2752044"/>
            <a:chExt cx="6944672" cy="3306297"/>
          </a:xfrm>
        </p:grpSpPr>
        <p:sp>
          <p:nvSpPr>
            <p:cNvPr id="7" name="TextBox 6"/>
            <p:cNvSpPr txBox="1"/>
            <p:nvPr/>
          </p:nvSpPr>
          <p:spPr>
            <a:xfrm rot="19001706">
              <a:off x="2895600" y="4953000"/>
              <a:ext cx="2209800" cy="523220"/>
            </a:xfrm>
            <a:prstGeom prst="rect">
              <a:avLst/>
            </a:prstGeom>
            <a:noFill/>
          </p:spPr>
          <p:txBody>
            <a:bodyPr wrap="square" rtlCol="0">
              <a:spAutoFit/>
            </a:bodyPr>
            <a:lstStyle/>
            <a:p>
              <a:pPr algn="l"/>
              <a:r>
                <a:rPr lang="en-US" sz="2800" dirty="0">
                  <a:solidFill>
                    <a:prstClr val="white"/>
                  </a:solidFill>
                  <a:latin typeface="Arial" pitchFamily="34" charset="0"/>
                </a:rPr>
                <a:t>Fairchild</a:t>
              </a:r>
            </a:p>
          </p:txBody>
        </p:sp>
        <p:sp>
          <p:nvSpPr>
            <p:cNvPr id="18" name="TextBox 17"/>
            <p:cNvSpPr txBox="1"/>
            <p:nvPr/>
          </p:nvSpPr>
          <p:spPr>
            <a:xfrm rot="2784093">
              <a:off x="7068716" y="3595334"/>
              <a:ext cx="2209800" cy="523220"/>
            </a:xfrm>
            <a:prstGeom prst="rect">
              <a:avLst/>
            </a:prstGeom>
            <a:noFill/>
          </p:spPr>
          <p:txBody>
            <a:bodyPr wrap="square" rtlCol="0">
              <a:spAutoFit/>
            </a:bodyPr>
            <a:lstStyle/>
            <a:p>
              <a:r>
                <a:rPr lang="en-US" sz="2800" dirty="0">
                  <a:solidFill>
                    <a:prstClr val="white"/>
                  </a:solidFill>
                  <a:latin typeface="Arial" pitchFamily="34" charset="0"/>
                </a:rPr>
                <a:t>Hitachi</a:t>
              </a:r>
            </a:p>
          </p:txBody>
        </p:sp>
        <p:sp>
          <p:nvSpPr>
            <p:cNvPr id="19" name="TextBox 18"/>
            <p:cNvSpPr txBox="1"/>
            <p:nvPr/>
          </p:nvSpPr>
          <p:spPr>
            <a:xfrm rot="1644671">
              <a:off x="4449621" y="4725197"/>
              <a:ext cx="2209800" cy="523220"/>
            </a:xfrm>
            <a:prstGeom prst="rect">
              <a:avLst/>
            </a:prstGeom>
            <a:noFill/>
          </p:spPr>
          <p:txBody>
            <a:bodyPr wrap="square" rtlCol="0">
              <a:spAutoFit/>
            </a:bodyPr>
            <a:lstStyle/>
            <a:p>
              <a:pPr algn="l"/>
              <a:r>
                <a:rPr lang="en-US" sz="2800" dirty="0">
                  <a:solidFill>
                    <a:prstClr val="white"/>
                  </a:solidFill>
                  <a:latin typeface="Arial" pitchFamily="34" charset="0"/>
                </a:rPr>
                <a:t>Sony ??</a:t>
              </a:r>
            </a:p>
          </p:txBody>
        </p:sp>
        <p:sp>
          <p:nvSpPr>
            <p:cNvPr id="20" name="TextBox 19"/>
            <p:cNvSpPr txBox="1"/>
            <p:nvPr/>
          </p:nvSpPr>
          <p:spPr>
            <a:xfrm rot="1446686">
              <a:off x="7630472" y="5535121"/>
              <a:ext cx="2209800" cy="523220"/>
            </a:xfrm>
            <a:prstGeom prst="rect">
              <a:avLst/>
            </a:prstGeom>
            <a:noFill/>
          </p:spPr>
          <p:txBody>
            <a:bodyPr wrap="square" rtlCol="0">
              <a:spAutoFit/>
            </a:bodyPr>
            <a:lstStyle/>
            <a:p>
              <a:pPr algn="l"/>
              <a:r>
                <a:rPr lang="en-US" sz="2800" dirty="0">
                  <a:solidFill>
                    <a:prstClr val="white"/>
                  </a:solidFill>
                  <a:latin typeface="Arial" pitchFamily="34" charset="0"/>
                </a:rPr>
                <a:t>Siemens</a:t>
              </a:r>
            </a:p>
          </p:txBody>
        </p:sp>
      </p:grpSp>
      <p:grpSp>
        <p:nvGrpSpPr>
          <p:cNvPr id="9" name="Group 8"/>
          <p:cNvGrpSpPr/>
          <p:nvPr/>
        </p:nvGrpSpPr>
        <p:grpSpPr>
          <a:xfrm>
            <a:off x="756576" y="86254"/>
            <a:ext cx="10645431" cy="4042203"/>
            <a:chOff x="495159" y="76200"/>
            <a:chExt cx="7254057" cy="4491830"/>
          </a:xfrm>
        </p:grpSpPr>
        <p:grpSp>
          <p:nvGrpSpPr>
            <p:cNvPr id="8" name="Group 7"/>
            <p:cNvGrpSpPr/>
            <p:nvPr/>
          </p:nvGrpSpPr>
          <p:grpSpPr>
            <a:xfrm>
              <a:off x="838200" y="838200"/>
              <a:ext cx="6911016" cy="3729830"/>
              <a:chOff x="838200" y="838200"/>
              <a:chExt cx="6911016" cy="3729830"/>
            </a:xfrm>
          </p:grpSpPr>
          <p:grpSp>
            <p:nvGrpSpPr>
              <p:cNvPr id="14" name="Group 13"/>
              <p:cNvGrpSpPr/>
              <p:nvPr/>
            </p:nvGrpSpPr>
            <p:grpSpPr>
              <a:xfrm>
                <a:off x="838200" y="838200"/>
                <a:ext cx="6911016" cy="3729830"/>
                <a:chOff x="838200" y="838200"/>
                <a:chExt cx="6911016" cy="3729830"/>
              </a:xfrm>
            </p:grpSpPr>
            <p:sp>
              <p:nvSpPr>
                <p:cNvPr id="12" name="Isosceles Triangle 11"/>
                <p:cNvSpPr/>
                <p:nvPr/>
              </p:nvSpPr>
              <p:spPr>
                <a:xfrm flipV="1">
                  <a:off x="838200" y="838200"/>
                  <a:ext cx="6911016" cy="3729830"/>
                </a:xfrm>
                <a:prstGeom prst="triangle">
                  <a:avLst>
                    <a:gd name="adj" fmla="val 1154"/>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endParaRPr lang="en-US" sz="2800" dirty="0">
                    <a:solidFill>
                      <a:prstClr val="white"/>
                    </a:solidFill>
                  </a:endParaRPr>
                </a:p>
              </p:txBody>
            </p:sp>
            <p:pic>
              <p:nvPicPr>
                <p:cNvPr id="107523" name="Picture 3" descr="C:\Users\Willson\AppData\Local\Microsoft\Windows\Temporary Internet Files\Low\Content.IE5\Z5508SZU\MC900431631[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85422" y="1628222"/>
                  <a:ext cx="1572178" cy="1572178"/>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p:cNvGrpSpPr/>
              <p:nvPr/>
            </p:nvGrpSpPr>
            <p:grpSpPr>
              <a:xfrm>
                <a:off x="1208431" y="966450"/>
                <a:ext cx="4157629" cy="2608057"/>
                <a:chOff x="1179330" y="966450"/>
                <a:chExt cx="4157629" cy="2608057"/>
              </a:xfrm>
            </p:grpSpPr>
            <p:sp>
              <p:nvSpPr>
                <p:cNvPr id="13" name="TextBox 12"/>
                <p:cNvSpPr txBox="1"/>
                <p:nvPr/>
              </p:nvSpPr>
              <p:spPr>
                <a:xfrm rot="19835726">
                  <a:off x="3717640" y="1744313"/>
                  <a:ext cx="1206780" cy="646331"/>
                </a:xfrm>
                <a:prstGeom prst="rect">
                  <a:avLst/>
                </a:prstGeom>
                <a:noFill/>
              </p:spPr>
              <p:txBody>
                <a:bodyPr wrap="square" rtlCol="0">
                  <a:spAutoFit/>
                </a:bodyPr>
                <a:lstStyle/>
                <a:p>
                  <a:pPr algn="l"/>
                  <a:r>
                    <a:rPr lang="en-US" sz="3600" dirty="0" err="1">
                      <a:solidFill>
                        <a:srgbClr val="C0504D">
                          <a:lumMod val="75000"/>
                        </a:srgbClr>
                      </a:solidFill>
                      <a:latin typeface="Arial" pitchFamily="34" charset="0"/>
                    </a:rPr>
                    <a:t>Int</a:t>
                  </a:r>
                  <a:r>
                    <a:rPr lang="en-US" sz="3600" dirty="0">
                      <a:solidFill>
                        <a:srgbClr val="C0504D">
                          <a:lumMod val="75000"/>
                        </a:srgbClr>
                      </a:solidFill>
                      <a:latin typeface="Arial" pitchFamily="34" charset="0"/>
                    </a:rPr>
                    <a:t>€£</a:t>
                  </a:r>
                </a:p>
              </p:txBody>
            </p:sp>
            <p:sp>
              <p:nvSpPr>
                <p:cNvPr id="26" name="TextBox 25"/>
                <p:cNvSpPr txBox="1"/>
                <p:nvPr/>
              </p:nvSpPr>
              <p:spPr>
                <a:xfrm rot="418133">
                  <a:off x="1179330" y="2743510"/>
                  <a:ext cx="1527639" cy="830997"/>
                </a:xfrm>
                <a:prstGeom prst="rect">
                  <a:avLst/>
                </a:prstGeom>
                <a:noFill/>
              </p:spPr>
              <p:txBody>
                <a:bodyPr wrap="square" rtlCol="0">
                  <a:spAutoFit/>
                </a:bodyPr>
                <a:lstStyle/>
                <a:p>
                  <a:pPr algn="l"/>
                  <a:r>
                    <a:rPr lang="en-US" sz="3600" dirty="0">
                      <a:solidFill>
                        <a:srgbClr val="C0504D">
                          <a:lumMod val="75000"/>
                        </a:srgbClr>
                      </a:solidFill>
                      <a:latin typeface="Arial" pitchFamily="34" charset="0"/>
                    </a:rPr>
                    <a:t>T$M</a:t>
                  </a:r>
                  <a:r>
                    <a:rPr lang="en-US" sz="4800" dirty="0">
                      <a:solidFill>
                        <a:srgbClr val="C0504D">
                          <a:lumMod val="75000"/>
                        </a:srgbClr>
                      </a:solidFill>
                      <a:latin typeface="Arial" pitchFamily="34" charset="0"/>
                    </a:rPr>
                    <a:t>¢</a:t>
                  </a:r>
                  <a:endParaRPr lang="en-US" sz="3600" dirty="0">
                    <a:solidFill>
                      <a:srgbClr val="C0504D">
                        <a:lumMod val="75000"/>
                      </a:srgbClr>
                    </a:solidFill>
                    <a:latin typeface="Arial" pitchFamily="34" charset="0"/>
                  </a:endParaRPr>
                </a:p>
              </p:txBody>
            </p:sp>
            <p:sp>
              <p:nvSpPr>
                <p:cNvPr id="27" name="TextBox 26"/>
                <p:cNvSpPr txBox="1"/>
                <p:nvPr/>
              </p:nvSpPr>
              <p:spPr>
                <a:xfrm rot="411693">
                  <a:off x="2681758" y="966450"/>
                  <a:ext cx="2655201" cy="646331"/>
                </a:xfrm>
                <a:prstGeom prst="rect">
                  <a:avLst/>
                </a:prstGeom>
                <a:noFill/>
              </p:spPr>
              <p:txBody>
                <a:bodyPr wrap="square" rtlCol="0">
                  <a:spAutoFit/>
                </a:bodyPr>
                <a:lstStyle/>
                <a:p>
                  <a:pPr algn="l"/>
                  <a:r>
                    <a:rPr lang="en-US" sz="3600" dirty="0">
                      <a:solidFill>
                        <a:srgbClr val="C0504D">
                          <a:lumMod val="75000"/>
                        </a:srgbClr>
                      </a:solidFill>
                      <a:latin typeface="Arial" pitchFamily="34" charset="0"/>
                    </a:rPr>
                    <a:t>$</a:t>
                  </a:r>
                  <a:r>
                    <a:rPr lang="en-US" sz="3600" dirty="0" err="1">
                      <a:solidFill>
                        <a:srgbClr val="C0504D">
                          <a:lumMod val="75000"/>
                        </a:srgbClr>
                      </a:solidFill>
                      <a:latin typeface="Arial" pitchFamily="34" charset="0"/>
                    </a:rPr>
                    <a:t>am$ung</a:t>
                  </a:r>
                  <a:r>
                    <a:rPr lang="en-US" sz="3600" dirty="0">
                      <a:solidFill>
                        <a:srgbClr val="C0504D">
                          <a:lumMod val="75000"/>
                        </a:srgbClr>
                      </a:solidFill>
                      <a:latin typeface="Arial" pitchFamily="34" charset="0"/>
                    </a:rPr>
                    <a:t>…</a:t>
                  </a:r>
                </a:p>
              </p:txBody>
            </p:sp>
          </p:grpSp>
        </p:grpSp>
        <p:sp>
          <p:nvSpPr>
            <p:cNvPr id="2" name="TextBox 1"/>
            <p:cNvSpPr txBox="1"/>
            <p:nvPr/>
          </p:nvSpPr>
          <p:spPr>
            <a:xfrm>
              <a:off x="495159" y="76200"/>
              <a:ext cx="1066800" cy="2646878"/>
            </a:xfrm>
            <a:prstGeom prst="rect">
              <a:avLst/>
            </a:prstGeom>
            <a:noFill/>
          </p:spPr>
          <p:txBody>
            <a:bodyPr wrap="square" rtlCol="0">
              <a:spAutoFit/>
            </a:bodyPr>
            <a:lstStyle/>
            <a:p>
              <a:pPr algn="l"/>
              <a:r>
                <a:rPr lang="en-US" sz="16600" b="1" dirty="0">
                  <a:solidFill>
                    <a:srgbClr val="FFFF00"/>
                  </a:solidFill>
                  <a:effectLst>
                    <a:outerShdw blurRad="38100" dist="38100" dir="2700000" algn="tl">
                      <a:srgbClr val="000000">
                        <a:alpha val="43137"/>
                      </a:srgbClr>
                    </a:outerShdw>
                  </a:effectLst>
                  <a:latin typeface="Arial" pitchFamily="34" charset="0"/>
                </a:rPr>
                <a:t>☺</a:t>
              </a:r>
            </a:p>
          </p:txBody>
        </p:sp>
      </p:grpSp>
    </p:spTree>
    <p:extLst>
      <p:ext uri="{BB962C8B-B14F-4D97-AF65-F5344CB8AC3E}">
        <p14:creationId xmlns:p14="http://schemas.microsoft.com/office/powerpoint/2010/main" val="1483032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53" presetClass="exit" presetSubtype="32" fill="hold" nodeType="clickEffect">
                                  <p:stCondLst>
                                    <p:cond delay="0"/>
                                  </p:stCondLst>
                                  <p:childTnLst>
                                    <p:anim calcmode="lin" valueType="num">
                                      <p:cBhvr>
                                        <p:cTn id="15" dur="1000"/>
                                        <p:tgtEl>
                                          <p:spTgt spid="11"/>
                                        </p:tgtEl>
                                        <p:attrNameLst>
                                          <p:attrName>ppt_w</p:attrName>
                                        </p:attrNameLst>
                                      </p:cBhvr>
                                      <p:tavLst>
                                        <p:tav tm="0">
                                          <p:val>
                                            <p:strVal val="ppt_w"/>
                                          </p:val>
                                        </p:tav>
                                        <p:tav tm="100000">
                                          <p:val>
                                            <p:fltVal val="0"/>
                                          </p:val>
                                        </p:tav>
                                      </p:tavLst>
                                    </p:anim>
                                    <p:anim calcmode="lin" valueType="num">
                                      <p:cBhvr>
                                        <p:cTn id="16" dur="1000"/>
                                        <p:tgtEl>
                                          <p:spTgt spid="11"/>
                                        </p:tgtEl>
                                        <p:attrNameLst>
                                          <p:attrName>ppt_h</p:attrName>
                                        </p:attrNameLst>
                                      </p:cBhvr>
                                      <p:tavLst>
                                        <p:tav tm="0">
                                          <p:val>
                                            <p:strVal val="ppt_h"/>
                                          </p:val>
                                        </p:tav>
                                        <p:tav tm="100000">
                                          <p:val>
                                            <p:fltVal val="0"/>
                                          </p:val>
                                        </p:tav>
                                      </p:tavLst>
                                    </p:anim>
                                    <p:animEffect transition="out" filter="fade">
                                      <p:cBhvr>
                                        <p:cTn id="17" dur="1000"/>
                                        <p:tgtEl>
                                          <p:spTgt spid="11"/>
                                        </p:tgtEl>
                                      </p:cBhvr>
                                    </p:animEffect>
                                    <p:set>
                                      <p:cBhvr>
                                        <p:cTn id="18" dur="1" fill="hold">
                                          <p:stCondLst>
                                            <p:cond delay="999"/>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08514"/>
            <a:ext cx="12409714" cy="5708106"/>
          </a:xfrm>
          <a:prstGeom prst="rect">
            <a:avLst/>
          </a:prstGeom>
          <a:noFill/>
          <a:ln w="127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355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0" y="0"/>
            <a:ext cx="12192000" cy="14924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03778" name="Rectangle 2"/>
          <p:cNvSpPr>
            <a:spLocks noGrp="1" noChangeArrowheads="1"/>
          </p:cNvSpPr>
          <p:nvPr>
            <p:ph type="title"/>
          </p:nvPr>
        </p:nvSpPr>
        <p:spPr>
          <a:xfrm>
            <a:off x="1954760" y="714789"/>
            <a:ext cx="8353425" cy="593725"/>
          </a:xfrm>
        </p:spPr>
        <p:txBody>
          <a:bodyPr>
            <a:normAutofit fontScale="90000"/>
          </a:bodyPr>
          <a:lstStyle/>
          <a:p>
            <a:pPr eaLnBrk="1" hangingPunct="1"/>
            <a:r>
              <a:rPr lang="en-US" altLang="en-US" sz="3600" dirty="0">
                <a:solidFill>
                  <a:srgbClr val="FFFF00"/>
                </a:solidFill>
              </a:rPr>
              <a:t>The Driving Force for Progress is $$$</a:t>
            </a:r>
          </a:p>
        </p:txBody>
      </p:sp>
    </p:spTree>
    <p:extLst>
      <p:ext uri="{BB962C8B-B14F-4D97-AF65-F5344CB8AC3E}">
        <p14:creationId xmlns:p14="http://schemas.microsoft.com/office/powerpoint/2010/main" val="14875421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85850" y="4841004"/>
            <a:ext cx="10728960" cy="1911351"/>
          </a:xfrm>
        </p:spPr>
        <p:txBody>
          <a:bodyPr rtlCol="0">
            <a:normAutofit/>
          </a:bodyPr>
          <a:lstStyle/>
          <a:p>
            <a:pPr fontAlgn="auto">
              <a:spcAft>
                <a:spcPts val="0"/>
              </a:spcAft>
              <a:defRPr/>
            </a:pPr>
            <a:r>
              <a:rPr lang="en-US" sz="2133" dirty="0">
                <a:latin typeface="Arial" panose="020B0604020202020204" pitchFamily="34" charset="0"/>
              </a:rPr>
              <a:t>Intel microprocessor with </a:t>
            </a:r>
            <a:r>
              <a:rPr lang="en-US" sz="2133" b="1" u="sng" dirty="0">
                <a:latin typeface="Arial" panose="020B0604020202020204" pitchFamily="34" charset="0"/>
              </a:rPr>
              <a:t>22 nm </a:t>
            </a:r>
            <a:r>
              <a:rPr lang="en-US" sz="2133" dirty="0">
                <a:latin typeface="Arial" panose="020B0604020202020204" pitchFamily="34" charset="0"/>
              </a:rPr>
              <a:t>minimum features</a:t>
            </a:r>
          </a:p>
          <a:p>
            <a:pPr lvl="1" fontAlgn="auto">
              <a:spcAft>
                <a:spcPts val="0"/>
              </a:spcAft>
              <a:defRPr/>
            </a:pPr>
            <a:r>
              <a:rPr lang="en-US" sz="1867" dirty="0">
                <a:latin typeface="Arial" panose="020B0604020202020204" pitchFamily="34" charset="0"/>
              </a:rPr>
              <a:t>Features are smaller than a virus! </a:t>
            </a:r>
          </a:p>
          <a:p>
            <a:pPr fontAlgn="auto">
              <a:spcAft>
                <a:spcPts val="0"/>
              </a:spcAft>
              <a:defRPr/>
            </a:pPr>
            <a:r>
              <a:rPr lang="en-US" sz="2133" dirty="0">
                <a:latin typeface="Arial" panose="020B0604020202020204" pitchFamily="34" charset="0"/>
              </a:rPr>
              <a:t>One of these transistors costs less than one printed character in the Austin American Statesman!!</a:t>
            </a:r>
          </a:p>
          <a:p>
            <a:pPr marL="0" indent="0" fontAlgn="auto">
              <a:spcAft>
                <a:spcPts val="0"/>
              </a:spcAft>
              <a:buNone/>
              <a:defRPr/>
            </a:pPr>
            <a:endParaRPr lang="en-US" sz="2667" dirty="0"/>
          </a:p>
        </p:txBody>
      </p:sp>
      <p:grpSp>
        <p:nvGrpSpPr>
          <p:cNvPr id="180228" name="Group 4"/>
          <p:cNvGrpSpPr>
            <a:grpSpLocks/>
          </p:cNvGrpSpPr>
          <p:nvPr/>
        </p:nvGrpSpPr>
        <p:grpSpPr bwMode="auto">
          <a:xfrm>
            <a:off x="1611630" y="457734"/>
            <a:ext cx="9037561" cy="4238172"/>
            <a:chOff x="838200" y="1828800"/>
            <a:chExt cx="7391400" cy="3200400"/>
          </a:xfrm>
        </p:grpSpPr>
        <p:sp>
          <p:nvSpPr>
            <p:cNvPr id="4" name="Rectangle 3"/>
            <p:cNvSpPr/>
            <p:nvPr/>
          </p:nvSpPr>
          <p:spPr>
            <a:xfrm>
              <a:off x="838200" y="1828800"/>
              <a:ext cx="7391400" cy="3200400"/>
            </a:xfrm>
            <a:prstGeom prst="rect">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defRPr/>
              </a:pPr>
              <a:endParaRPr lang="en-US" sz="2800">
                <a:solidFill>
                  <a:prstClr val="white"/>
                </a:solidFill>
              </a:endParaRPr>
            </a:p>
          </p:txBody>
        </p:sp>
        <p:pic>
          <p:nvPicPr>
            <p:cNvPr id="180230"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2088682"/>
              <a:ext cx="3507051" cy="27495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0231" name="Picture 4"/>
            <p:cNvPicPr>
              <a:picLocks noChangeAspect="1" noChangeArrowheads="1"/>
            </p:cNvPicPr>
            <p:nvPr/>
          </p:nvPicPr>
          <p:blipFill>
            <a:blip r:embed="rId3">
              <a:extLst>
                <a:ext uri="{28A0092B-C50C-407E-A947-70E740481C1C}">
                  <a14:useLocalDpi xmlns:a14="http://schemas.microsoft.com/office/drawing/2010/main" val="0"/>
                </a:ext>
              </a:extLst>
            </a:blip>
            <a:srcRect l="15872" r="23634"/>
            <a:stretch>
              <a:fillRect/>
            </a:stretch>
          </p:blipFill>
          <p:spPr bwMode="auto">
            <a:xfrm>
              <a:off x="5176381" y="2158312"/>
              <a:ext cx="2819400" cy="26798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5" name="Rectangle 4"/>
          <p:cNvSpPr/>
          <p:nvPr/>
        </p:nvSpPr>
        <p:spPr>
          <a:xfrm>
            <a:off x="3260875" y="1"/>
            <a:ext cx="7828967" cy="1159420"/>
          </a:xfrm>
          <a:prstGeom prst="rect">
            <a:avLst/>
          </a:prstGeom>
        </p:spPr>
        <p:txBody>
          <a:bodyPr wrap="square">
            <a:spAutoFit/>
          </a:bodyPr>
          <a:lstStyle/>
          <a:p>
            <a:r>
              <a:rPr lang="en-US" sz="4267" dirty="0">
                <a:solidFill>
                  <a:schemeClr val="bg1"/>
                </a:solidFill>
                <a:latin typeface="Arial" panose="020B0604020202020204" pitchFamily="34" charset="0"/>
                <a:cs typeface="Arial" panose="020B0604020202020204" pitchFamily="34" charset="0"/>
              </a:rPr>
              <a:t>Integrated Circuits Today</a:t>
            </a:r>
            <a:br>
              <a:rPr lang="en-US" sz="4267" dirty="0">
                <a:solidFill>
                  <a:schemeClr val="bg1"/>
                </a:solidFill>
                <a:latin typeface="Arial" panose="020B0604020202020204" pitchFamily="34" charset="0"/>
                <a:cs typeface="Arial" panose="020B0604020202020204" pitchFamily="34" charset="0"/>
              </a:rPr>
            </a:br>
            <a:endParaRPr lang="en-US" sz="2667" dirty="0">
              <a:solidFill>
                <a:schemeClr val="bg1"/>
              </a:solidFill>
              <a:latin typeface="Arial" panose="020B0604020202020204" pitchFamily="34" charset="0"/>
              <a:cs typeface="Arial" panose="020B0604020202020204" pitchFamily="34" charset="0"/>
            </a:endParaRPr>
          </a:p>
        </p:txBody>
      </p:sp>
      <p:sp>
        <p:nvSpPr>
          <p:cNvPr id="2" name="Title 1"/>
          <p:cNvSpPr>
            <a:spLocks noGrp="1"/>
          </p:cNvSpPr>
          <p:nvPr>
            <p:ph type="title"/>
          </p:nvPr>
        </p:nvSpPr>
        <p:spPr>
          <a:xfrm rot="10800000" flipV="1">
            <a:off x="2803920" y="288486"/>
            <a:ext cx="6652979" cy="705375"/>
          </a:xfrm>
          <a:noFill/>
        </p:spPr>
        <p:txBody>
          <a:bodyPr>
            <a:noAutofit/>
          </a:bodyPr>
          <a:lstStyle/>
          <a:p>
            <a:pPr fontAlgn="auto">
              <a:spcAft>
                <a:spcPts val="0"/>
              </a:spcAft>
              <a:tabLst>
                <a:tab pos="1882728" algn="l"/>
              </a:tabLst>
              <a:defRPr/>
            </a:pPr>
            <a:r>
              <a:rPr lang="en-US" sz="2400" dirty="0" smtClean="0"/>
              <a:t/>
            </a:r>
            <a:br>
              <a:rPr lang="en-US" sz="2400" dirty="0" smtClean="0"/>
            </a:br>
            <a:r>
              <a:rPr sz="3200" dirty="0" smtClean="0"/>
              <a:t>1.4 </a:t>
            </a:r>
            <a:r>
              <a:rPr sz="3200" dirty="0"/>
              <a:t>Billion Transistors</a:t>
            </a:r>
            <a:r>
              <a:rPr sz="4000" dirty="0"/>
              <a:t/>
            </a:r>
            <a:br>
              <a:rPr sz="4000" dirty="0"/>
            </a:br>
            <a:endParaRPr sz="4000" dirty="0"/>
          </a:p>
        </p:txBody>
      </p:sp>
    </p:spTree>
    <p:extLst>
      <p:ext uri="{BB962C8B-B14F-4D97-AF65-F5344CB8AC3E}">
        <p14:creationId xmlns:p14="http://schemas.microsoft.com/office/powerpoint/2010/main" val="3177290771"/>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mph" presetSubtype="0" fill="hold" nodeType="clickEffect">
                                  <p:stCondLst>
                                    <p:cond delay="0"/>
                                  </p:stCondLst>
                                  <p:childTnLst>
                                    <p:anim calcmode="discrete" valueType="str">
                                      <p:cBhvr>
                                        <p:cTn id="6" dur="1000" fill="hold"/>
                                        <p:tgtEl>
                                          <p:spTgt spid="3">
                                            <p:txEl>
                                              <p:pRg st="0" end="0"/>
                                            </p:txEl>
                                          </p:spTgt>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6" name="Rectangle 5"/>
          <p:cNvSpPr/>
          <p:nvPr/>
        </p:nvSpPr>
        <p:spPr>
          <a:xfrm>
            <a:off x="3684945" y="0"/>
            <a:ext cx="6096000" cy="1200329"/>
          </a:xfrm>
          <a:prstGeom prst="rect">
            <a:avLst/>
          </a:prstGeom>
        </p:spPr>
        <p:txBody>
          <a:bodyPr>
            <a:spAutoFit/>
          </a:bodyPr>
          <a:lstStyle/>
          <a:p>
            <a:r>
              <a:rPr lang="en-US" sz="4800" dirty="0">
                <a:solidFill>
                  <a:schemeClr val="bg1"/>
                </a:solidFill>
                <a:latin typeface="Open Sans" panose="020B0606030504020204" pitchFamily="34" charset="0"/>
              </a:rPr>
              <a:t>Smaller than a virus!!</a:t>
            </a:r>
            <a:br>
              <a:rPr lang="en-US" sz="4800" dirty="0">
                <a:solidFill>
                  <a:schemeClr val="bg1"/>
                </a:solidFill>
                <a:latin typeface="Open Sans" panose="020B0606030504020204" pitchFamily="34" charset="0"/>
              </a:rPr>
            </a:br>
            <a:endParaRPr lang="en-US" sz="2400" dirty="0">
              <a:solidFill>
                <a:schemeClr val="bg1"/>
              </a:solidFill>
            </a:endParaRPr>
          </a:p>
        </p:txBody>
      </p:sp>
      <p:pic>
        <p:nvPicPr>
          <p:cNvPr id="241666" name="Picture 2"/>
          <p:cNvPicPr>
            <a:picLocks noChangeAspect="1" noChangeArrowheads="1"/>
          </p:cNvPicPr>
          <p:nvPr/>
        </p:nvPicPr>
        <p:blipFill>
          <a:blip r:embed="rId2"/>
          <a:srcRect/>
          <a:stretch>
            <a:fillRect/>
          </a:stretch>
        </p:blipFill>
        <p:spPr bwMode="auto">
          <a:xfrm>
            <a:off x="2635608" y="738474"/>
            <a:ext cx="7145337" cy="58467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3846076" y="4420046"/>
            <a:ext cx="5029200" cy="1305837"/>
            <a:chOff x="-179120" y="3297364"/>
            <a:chExt cx="3771900" cy="979378"/>
          </a:xfrm>
        </p:grpSpPr>
        <p:sp>
          <p:nvSpPr>
            <p:cNvPr id="4" name="Rectangle 3"/>
            <p:cNvSpPr/>
            <p:nvPr/>
          </p:nvSpPr>
          <p:spPr>
            <a:xfrm rot="5400000">
              <a:off x="1649680" y="1468564"/>
              <a:ext cx="114300" cy="3771900"/>
            </a:xfrm>
            <a:prstGeom prst="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dirty="0">
                <a:solidFill>
                  <a:srgbClr val="FFFFFF"/>
                </a:solidFill>
              </a:endParaRPr>
            </a:p>
          </p:txBody>
        </p:sp>
        <p:sp>
          <p:nvSpPr>
            <p:cNvPr id="3" name="Rectangle 2"/>
            <p:cNvSpPr/>
            <p:nvPr/>
          </p:nvSpPr>
          <p:spPr>
            <a:xfrm>
              <a:off x="977303" y="3884327"/>
              <a:ext cx="1408078" cy="392415"/>
            </a:xfrm>
            <a:prstGeom prst="rect">
              <a:avLst/>
            </a:prstGeom>
          </p:spPr>
          <p:txBody>
            <a:bodyPr wrap="none">
              <a:spAutoFit/>
            </a:bodyPr>
            <a:lstStyle/>
            <a:p>
              <a:pPr lvl="0">
                <a:defRPr/>
              </a:pPr>
              <a:r>
                <a:rPr lang="en-US" sz="2800" dirty="0">
                  <a:latin typeface="Times New Roman"/>
                </a:rPr>
                <a:t>a 20nm line</a:t>
              </a:r>
            </a:p>
          </p:txBody>
        </p:sp>
      </p:grpSp>
      <p:sp>
        <p:nvSpPr>
          <p:cNvPr id="5" name="Rounded Rectangle 4"/>
          <p:cNvSpPr/>
          <p:nvPr/>
        </p:nvSpPr>
        <p:spPr>
          <a:xfrm>
            <a:off x="3541276" y="1589037"/>
            <a:ext cx="5334000" cy="1219200"/>
          </a:xfrm>
          <a:prstGeom prst="roundRect">
            <a:avLst/>
          </a:prstGeom>
        </p:spPr>
        <p:style>
          <a:lnRef idx="1">
            <a:schemeClr val="dk1"/>
          </a:lnRef>
          <a:fillRef idx="2">
            <a:schemeClr val="dk1"/>
          </a:fillRef>
          <a:effectRef idx="1">
            <a:schemeClr val="dk1"/>
          </a:effectRef>
          <a:fontRef idx="minor">
            <a:schemeClr val="dk1"/>
          </a:fontRef>
        </p:style>
        <p:txBody>
          <a:bodyPr anchor="ctr"/>
          <a:lstStyle/>
          <a:p>
            <a:pPr>
              <a:defRPr/>
            </a:pPr>
            <a:r>
              <a:rPr lang="en-US" sz="2800" dirty="0">
                <a:solidFill>
                  <a:schemeClr val="bg1"/>
                </a:solidFill>
              </a:rPr>
              <a:t>      Influenza virus (~ 100nm)</a:t>
            </a:r>
          </a:p>
        </p:txBody>
      </p:sp>
    </p:spTree>
    <p:extLst>
      <p:ext uri="{BB962C8B-B14F-4D97-AF65-F5344CB8AC3E}">
        <p14:creationId xmlns:p14="http://schemas.microsoft.com/office/powerpoint/2010/main" val="1967696679"/>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212522" y="-193570"/>
            <a:ext cx="12684155" cy="8045665"/>
          </a:xfrm>
          <a:prstGeom prst="rect">
            <a:avLst/>
          </a:prstGeom>
          <a:solidFill>
            <a:srgbClr val="B04304"/>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p>
        </p:txBody>
      </p:sp>
      <p:sp>
        <p:nvSpPr>
          <p:cNvPr id="11266" name="Title 2"/>
          <p:cNvSpPr>
            <a:spLocks noGrp="1"/>
          </p:cNvSpPr>
          <p:nvPr>
            <p:ph type="title"/>
          </p:nvPr>
        </p:nvSpPr>
        <p:spPr>
          <a:xfrm>
            <a:off x="589657" y="127083"/>
            <a:ext cx="11079799" cy="642939"/>
          </a:xfrm>
        </p:spPr>
        <p:txBody>
          <a:bodyPr>
            <a:noAutofit/>
          </a:bodyPr>
          <a:lstStyle/>
          <a:p>
            <a:pPr>
              <a:defRPr/>
            </a:pPr>
            <a:r>
              <a:rPr lang="en-US" sz="4267"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48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Our job</a:t>
            </a:r>
            <a:r>
              <a:rPr lang="en-US" sz="4267"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r>
              <a:rPr lang="en-US" sz="48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Learn to </a:t>
            </a:r>
            <a:r>
              <a:rPr lang="en-US" sz="4267"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make </a:t>
            </a:r>
            <a:r>
              <a:rPr lang="en-US" sz="3733"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them</a:t>
            </a:r>
            <a:r>
              <a:rPr lang="en-US" sz="2667"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a:t>
            </a:r>
            <a:r>
              <a:rPr lang="en-US" sz="3200"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still </a:t>
            </a:r>
            <a:r>
              <a:rPr lang="en-US" sz="2667"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smaller</a:t>
            </a:r>
            <a:r>
              <a:rPr lang="en-US" sz="4267" i="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t>
            </a:r>
          </a:p>
        </p:txBody>
      </p:sp>
      <p:sp>
        <p:nvSpPr>
          <p:cNvPr id="182275" name="Slide Number Placeholder 3"/>
          <p:cNvSpPr>
            <a:spLocks noGrp="1"/>
          </p:cNvSpPr>
          <p:nvPr>
            <p:ph type="sldNum" sz="quarter" idx="4294967295"/>
          </p:nvPr>
        </p:nvSpPr>
        <p:spPr bwMode="auto">
          <a:xfrm>
            <a:off x="10058400" y="6356351"/>
            <a:ext cx="2133600" cy="36618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Font typeface="Arial" panose="020B0604020202020204" pitchFamily="34" charset="0"/>
              <a:buChar char="•"/>
              <a:defRPr sz="3200">
                <a:solidFill>
                  <a:schemeClr val="tx1"/>
                </a:solidFill>
                <a:latin typeface="Franklin Gothic Medium" panose="020B0603020102020204" pitchFamily="34" charset="0"/>
                <a:ea typeface="SimSun" panose="02010600030101010101" pitchFamily="2" charset="-122"/>
              </a:defRPr>
            </a:lvl1pPr>
            <a:lvl2pPr marL="742932" indent="-285744" algn="l" eaLnBrk="0" hangingPunct="0">
              <a:spcBef>
                <a:spcPct val="20000"/>
              </a:spcBef>
              <a:buFont typeface="Arial" panose="020B0604020202020204" pitchFamily="34" charset="0"/>
              <a:buChar char="–"/>
              <a:defRPr sz="2800">
                <a:solidFill>
                  <a:schemeClr val="tx1"/>
                </a:solidFill>
                <a:latin typeface="Franklin Gothic Medium" panose="020B0603020102020204" pitchFamily="34" charset="0"/>
                <a:ea typeface="SimSun" panose="02010600030101010101" pitchFamily="2" charset="-122"/>
              </a:defRPr>
            </a:lvl2pPr>
            <a:lvl3pPr marL="1142971" indent="-228594" algn="l" eaLnBrk="0" hangingPunct="0">
              <a:spcBef>
                <a:spcPct val="20000"/>
              </a:spcBef>
              <a:buFont typeface="Arial" panose="020B0604020202020204" pitchFamily="34" charset="0"/>
              <a:buChar char="•"/>
              <a:defRPr sz="2400">
                <a:solidFill>
                  <a:schemeClr val="tx1"/>
                </a:solidFill>
                <a:latin typeface="Franklin Gothic Medium" panose="020B0603020102020204" pitchFamily="34" charset="0"/>
                <a:ea typeface="SimSun" panose="02010600030101010101" pitchFamily="2" charset="-122"/>
              </a:defRPr>
            </a:lvl3pPr>
            <a:lvl4pPr marL="1600160" indent="-228594" algn="l" eaLnBrk="0" hangingPunct="0">
              <a:spcBef>
                <a:spcPct val="20000"/>
              </a:spcBef>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4pPr>
            <a:lvl5pPr marL="2057349" indent="-228594" algn="l" eaLnBrk="0" hangingPunct="0">
              <a:spcBef>
                <a:spcPct val="20000"/>
              </a:spcBef>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5pPr>
            <a:lvl6pPr marL="2514537" indent="-228594"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6pPr>
            <a:lvl7pPr marL="2971726" indent="-228594"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7pPr>
            <a:lvl8pPr marL="3428914" indent="-228594"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8pPr>
            <a:lvl9pPr marL="3886103" indent="-228594"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9pPr>
          </a:lstStyle>
          <a:p>
            <a:pPr algn="r" eaLnBrk="1" hangingPunct="1">
              <a:spcBef>
                <a:spcPct val="0"/>
              </a:spcBef>
              <a:buFontTx/>
              <a:buNone/>
            </a:pPr>
            <a:fld id="{528B8B64-1012-49E3-9BC2-DD05C52A7C57}" type="slidenum">
              <a:rPr lang="en-US" altLang="en-US" sz="1200">
                <a:solidFill>
                  <a:srgbClr val="898989"/>
                </a:solidFill>
              </a:rPr>
              <a:pPr algn="r" eaLnBrk="1" hangingPunct="1">
                <a:spcBef>
                  <a:spcPct val="0"/>
                </a:spcBef>
                <a:buFontTx/>
                <a:buNone/>
              </a:pPr>
              <a:t>18</a:t>
            </a:fld>
            <a:endParaRPr lang="en-US" altLang="en-US" sz="1200">
              <a:solidFill>
                <a:srgbClr val="898989"/>
              </a:solidFill>
            </a:endParaRPr>
          </a:p>
        </p:txBody>
      </p:sp>
      <p:pic>
        <p:nvPicPr>
          <p:cNvPr id="182276" name="Picture 4" descr="95poster102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522" y="983178"/>
            <a:ext cx="12605859" cy="6070140"/>
          </a:xfrm>
          <a:prstGeom prst="rect">
            <a:avLst/>
          </a:prstGeom>
          <a:noFill/>
          <a:ln w="38100">
            <a:solidFill>
              <a:srgbClr val="000000"/>
            </a:solidFill>
            <a:miter lim="800000"/>
            <a:headEnd/>
            <a:tailEnd/>
          </a:ln>
          <a:effectLst>
            <a:outerShdw dist="107763" dir="2700000" algn="ctr" rotWithShape="0">
              <a:srgbClr val="808080"/>
            </a:outerShdw>
          </a:effectLst>
          <a:extLst>
            <a:ext uri="{909E8E84-426E-40DD-AFC4-6F175D3DCCD1}">
              <a14:hiddenFill xmlns:a14="http://schemas.microsoft.com/office/drawing/2010/main">
                <a:solidFill>
                  <a:srgbClr val="FFFFFF"/>
                </a:solidFill>
              </a14:hiddenFill>
            </a:ext>
          </a:extLst>
        </p:spPr>
      </p:pic>
      <p:sp>
        <p:nvSpPr>
          <p:cNvPr id="182277" name="Line 4"/>
          <p:cNvSpPr>
            <a:spLocks noChangeShapeType="1"/>
          </p:cNvSpPr>
          <p:nvPr/>
        </p:nvSpPr>
        <p:spPr bwMode="auto">
          <a:xfrm flipH="1">
            <a:off x="3847750" y="2326547"/>
            <a:ext cx="469783" cy="536896"/>
          </a:xfrm>
          <a:prstGeom prst="line">
            <a:avLst/>
          </a:prstGeom>
          <a:noFill/>
          <a:ln w="28575">
            <a:solidFill>
              <a:srgbClr val="FFFF00"/>
            </a:solidFill>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
        <p:nvSpPr>
          <p:cNvPr id="182278" name="Text Box 5"/>
          <p:cNvSpPr txBox="1">
            <a:spLocks noChangeArrowheads="1"/>
          </p:cNvSpPr>
          <p:nvPr/>
        </p:nvSpPr>
        <p:spPr bwMode="auto">
          <a:xfrm>
            <a:off x="6308726" y="1082676"/>
            <a:ext cx="18473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lgn="l" eaLnBrk="0" hangingPunct="0">
              <a:spcBef>
                <a:spcPct val="20000"/>
              </a:spcBef>
              <a:buFont typeface="Arial" panose="020B0604020202020204" pitchFamily="34" charset="0"/>
              <a:buChar char="•"/>
              <a:defRPr sz="3200">
                <a:solidFill>
                  <a:schemeClr val="tx1"/>
                </a:solidFill>
                <a:latin typeface="Franklin Gothic Medium" panose="020B0603020102020204" pitchFamily="34" charset="0"/>
                <a:ea typeface="SimSun" panose="02010600030101010101" pitchFamily="2" charset="-122"/>
              </a:defRPr>
            </a:lvl1pPr>
            <a:lvl2pPr marL="742950" indent="-285750" algn="l" eaLnBrk="0" hangingPunct="0">
              <a:spcBef>
                <a:spcPct val="20000"/>
              </a:spcBef>
              <a:buFont typeface="Arial" panose="020B0604020202020204" pitchFamily="34" charset="0"/>
              <a:buChar char="–"/>
              <a:defRPr sz="2800">
                <a:solidFill>
                  <a:schemeClr val="tx1"/>
                </a:solidFill>
                <a:latin typeface="Franklin Gothic Medium" panose="020B0603020102020204" pitchFamily="34" charset="0"/>
                <a:ea typeface="SimSun" panose="02010600030101010101" pitchFamily="2" charset="-122"/>
              </a:defRPr>
            </a:lvl2pPr>
            <a:lvl3pPr marL="1143000" indent="-228600" algn="l" eaLnBrk="0" hangingPunct="0">
              <a:spcBef>
                <a:spcPct val="20000"/>
              </a:spcBef>
              <a:buFont typeface="Arial" panose="020B0604020202020204" pitchFamily="34" charset="0"/>
              <a:buChar char="•"/>
              <a:defRPr sz="2400">
                <a:solidFill>
                  <a:schemeClr val="tx1"/>
                </a:solidFill>
                <a:latin typeface="Franklin Gothic Medium" panose="020B0603020102020204" pitchFamily="34" charset="0"/>
                <a:ea typeface="SimSun" panose="02010600030101010101" pitchFamily="2" charset="-122"/>
              </a:defRPr>
            </a:lvl3pPr>
            <a:lvl4pPr marL="1600200" indent="-228600" algn="l" eaLnBrk="0" hangingPunct="0">
              <a:spcBef>
                <a:spcPct val="20000"/>
              </a:spcBef>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4pPr>
            <a:lvl5pPr marL="2057400" indent="-228600" algn="l" eaLnBrk="0" hangingPunct="0">
              <a:spcBef>
                <a:spcPct val="20000"/>
              </a:spcBef>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9pPr>
          </a:lstStyle>
          <a:p>
            <a:pPr eaLnBrk="1" hangingPunct="1">
              <a:spcBef>
                <a:spcPct val="30000"/>
              </a:spcBef>
              <a:buFontTx/>
              <a:buNone/>
            </a:pPr>
            <a:endParaRPr lang="en-US" altLang="en-US" sz="2400">
              <a:solidFill>
                <a:srgbClr val="000000"/>
              </a:solidFill>
              <a:latin typeface="Times New Roman" panose="02020603050405020304" pitchFamily="18" charset="0"/>
              <a:cs typeface="Times New Roman" panose="02020603050405020304" pitchFamily="18" charset="0"/>
            </a:endParaRPr>
          </a:p>
        </p:txBody>
      </p:sp>
      <p:sp>
        <p:nvSpPr>
          <p:cNvPr id="11272" name="Text Box 6"/>
          <p:cNvSpPr txBox="1">
            <a:spLocks noChangeArrowheads="1"/>
          </p:cNvSpPr>
          <p:nvPr/>
        </p:nvSpPr>
        <p:spPr bwMode="auto">
          <a:xfrm>
            <a:off x="2713139" y="2776518"/>
            <a:ext cx="2023311"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SimSun" pitchFamily="2" charset="-122"/>
              </a:defRPr>
            </a:lvl1pPr>
            <a:lvl2pPr marL="742950" indent="-285750" eaLnBrk="0" hangingPunct="0">
              <a:defRPr>
                <a:solidFill>
                  <a:schemeClr val="tx1"/>
                </a:solidFill>
                <a:latin typeface="Arial" charset="0"/>
                <a:ea typeface="SimSun" pitchFamily="2" charset="-122"/>
              </a:defRPr>
            </a:lvl2pPr>
            <a:lvl3pPr marL="1143000" indent="-228600" eaLnBrk="0" hangingPunct="0">
              <a:defRPr>
                <a:solidFill>
                  <a:schemeClr val="tx1"/>
                </a:solidFill>
                <a:latin typeface="Arial" charset="0"/>
                <a:ea typeface="SimSun" pitchFamily="2" charset="-122"/>
              </a:defRPr>
            </a:lvl3pPr>
            <a:lvl4pPr marL="1600200" indent="-228600" eaLnBrk="0" hangingPunct="0">
              <a:defRPr>
                <a:solidFill>
                  <a:schemeClr val="tx1"/>
                </a:solidFill>
                <a:latin typeface="Arial" charset="0"/>
                <a:ea typeface="SimSun" pitchFamily="2" charset="-122"/>
              </a:defRPr>
            </a:lvl4pPr>
            <a:lvl5pPr marL="2057400" indent="-228600" eaLnBrk="0" hangingPunct="0">
              <a:defRPr>
                <a:solidFill>
                  <a:schemeClr val="tx1"/>
                </a:solidFill>
                <a:latin typeface="Arial" charset="0"/>
                <a:ea typeface="SimSun" pitchFamily="2" charset="-122"/>
              </a:defRPr>
            </a:lvl5pPr>
            <a:lvl6pPr marL="2514600" indent="-228600" eaLnBrk="0" fontAlgn="base" hangingPunct="0">
              <a:spcBef>
                <a:spcPct val="0"/>
              </a:spcBef>
              <a:spcAft>
                <a:spcPct val="0"/>
              </a:spcAft>
              <a:defRPr>
                <a:solidFill>
                  <a:schemeClr val="tx1"/>
                </a:solidFill>
                <a:latin typeface="Arial" charset="0"/>
                <a:ea typeface="SimSun" pitchFamily="2" charset="-122"/>
              </a:defRPr>
            </a:lvl6pPr>
            <a:lvl7pPr marL="2971800" indent="-228600" eaLnBrk="0" fontAlgn="base" hangingPunct="0">
              <a:spcBef>
                <a:spcPct val="0"/>
              </a:spcBef>
              <a:spcAft>
                <a:spcPct val="0"/>
              </a:spcAft>
              <a:defRPr>
                <a:solidFill>
                  <a:schemeClr val="tx1"/>
                </a:solidFill>
                <a:latin typeface="Arial" charset="0"/>
                <a:ea typeface="SimSun" pitchFamily="2" charset="-122"/>
              </a:defRPr>
            </a:lvl7pPr>
            <a:lvl8pPr marL="3429000" indent="-228600" eaLnBrk="0" fontAlgn="base" hangingPunct="0">
              <a:spcBef>
                <a:spcPct val="0"/>
              </a:spcBef>
              <a:spcAft>
                <a:spcPct val="0"/>
              </a:spcAft>
              <a:defRPr>
                <a:solidFill>
                  <a:schemeClr val="tx1"/>
                </a:solidFill>
                <a:latin typeface="Arial" charset="0"/>
                <a:ea typeface="SimSun" pitchFamily="2" charset="-122"/>
              </a:defRPr>
            </a:lvl8pPr>
            <a:lvl9pPr marL="3886200" indent="-228600" eaLnBrk="0" fontAlgn="base" hangingPunct="0">
              <a:spcBef>
                <a:spcPct val="0"/>
              </a:spcBef>
              <a:spcAft>
                <a:spcPct val="0"/>
              </a:spcAft>
              <a:defRPr>
                <a:solidFill>
                  <a:schemeClr val="tx1"/>
                </a:solidFill>
                <a:latin typeface="Arial" charset="0"/>
                <a:ea typeface="SimSun" pitchFamily="2" charset="-122"/>
              </a:defRPr>
            </a:lvl9pPr>
          </a:lstStyle>
          <a:p>
            <a:pPr algn="l" eaLnBrk="1" hangingPunct="1">
              <a:spcBef>
                <a:spcPct val="30000"/>
              </a:spcBef>
              <a:defRPr/>
            </a:pPr>
            <a:r>
              <a:rPr lang="en-US" sz="2400" dirty="0">
                <a:solidFill>
                  <a:srgbClr val="FFFF00"/>
                </a:solidFill>
                <a:effectLst>
                  <a:outerShdw blurRad="38100" dist="38100" dir="2700000" algn="tl">
                    <a:srgbClr val="000000">
                      <a:alpha val="43137"/>
                    </a:srgbClr>
                  </a:outerShdw>
                </a:effectLst>
                <a:latin typeface="Times New Roman" pitchFamily="18" charset="0"/>
                <a:cs typeface="Times New Roman" pitchFamily="18" charset="0"/>
              </a:rPr>
              <a:t>Gordon Moore</a:t>
            </a:r>
          </a:p>
        </p:txBody>
      </p:sp>
      <p:sp>
        <p:nvSpPr>
          <p:cNvPr id="182280" name="Text Box 7"/>
          <p:cNvSpPr txBox="1">
            <a:spLocks noChangeArrowheads="1"/>
          </p:cNvSpPr>
          <p:nvPr/>
        </p:nvSpPr>
        <p:spPr bwMode="auto">
          <a:xfrm>
            <a:off x="394903" y="3442695"/>
            <a:ext cx="9144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eaLnBrk="0" hangingPunct="0">
              <a:spcBef>
                <a:spcPct val="20000"/>
              </a:spcBef>
              <a:buFont typeface="Arial" panose="020B0604020202020204" pitchFamily="34" charset="0"/>
              <a:buChar char="•"/>
              <a:defRPr sz="3200">
                <a:solidFill>
                  <a:schemeClr val="tx1"/>
                </a:solidFill>
                <a:latin typeface="Franklin Gothic Medium" panose="020B0603020102020204" pitchFamily="34" charset="0"/>
                <a:ea typeface="SimSun" panose="02010600030101010101" pitchFamily="2" charset="-122"/>
              </a:defRPr>
            </a:lvl1pPr>
            <a:lvl2pPr marL="742950" indent="-285750" algn="l" eaLnBrk="0" hangingPunct="0">
              <a:spcBef>
                <a:spcPct val="20000"/>
              </a:spcBef>
              <a:buFont typeface="Arial" panose="020B0604020202020204" pitchFamily="34" charset="0"/>
              <a:buChar char="–"/>
              <a:defRPr sz="2800">
                <a:solidFill>
                  <a:schemeClr val="tx1"/>
                </a:solidFill>
                <a:latin typeface="Franklin Gothic Medium" panose="020B0603020102020204" pitchFamily="34" charset="0"/>
                <a:ea typeface="SimSun" panose="02010600030101010101" pitchFamily="2" charset="-122"/>
              </a:defRPr>
            </a:lvl2pPr>
            <a:lvl3pPr marL="1143000" indent="-228600" algn="l" eaLnBrk="0" hangingPunct="0">
              <a:spcBef>
                <a:spcPct val="20000"/>
              </a:spcBef>
              <a:buFont typeface="Arial" panose="020B0604020202020204" pitchFamily="34" charset="0"/>
              <a:buChar char="•"/>
              <a:defRPr sz="2400">
                <a:solidFill>
                  <a:schemeClr val="tx1"/>
                </a:solidFill>
                <a:latin typeface="Franklin Gothic Medium" panose="020B0603020102020204" pitchFamily="34" charset="0"/>
                <a:ea typeface="SimSun" panose="02010600030101010101" pitchFamily="2" charset="-122"/>
              </a:defRPr>
            </a:lvl3pPr>
            <a:lvl4pPr marL="1600200" indent="-228600" algn="l" eaLnBrk="0" hangingPunct="0">
              <a:spcBef>
                <a:spcPct val="20000"/>
              </a:spcBef>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4pPr>
            <a:lvl5pPr marL="2057400" indent="-228600" algn="l" eaLnBrk="0" hangingPunct="0">
              <a:spcBef>
                <a:spcPct val="20000"/>
              </a:spcBef>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Franklin Gothic Medium" panose="020B0603020102020204" pitchFamily="34" charset="0"/>
                <a:ea typeface="SimSun" panose="02010600030101010101" pitchFamily="2" charset="-122"/>
              </a:defRPr>
            </a:lvl9pPr>
          </a:lstStyle>
          <a:p>
            <a:pPr eaLnBrk="1" hangingPunct="1">
              <a:spcBef>
                <a:spcPct val="50000"/>
              </a:spcBef>
              <a:buFontTx/>
              <a:buNone/>
            </a:pPr>
            <a:r>
              <a:rPr lang="en-US" altLang="en-US" sz="2400" dirty="0">
                <a:solidFill>
                  <a:srgbClr val="FFFF00"/>
                </a:solidFill>
                <a:latin typeface="Times New Roman" panose="02020603050405020304" pitchFamily="18" charset="0"/>
                <a:cs typeface="Times New Roman" panose="02020603050405020304" pitchFamily="18" charset="0"/>
              </a:rPr>
              <a:t>You?</a:t>
            </a:r>
          </a:p>
        </p:txBody>
      </p:sp>
      <p:sp>
        <p:nvSpPr>
          <p:cNvPr id="182281" name="Line 8"/>
          <p:cNvSpPr>
            <a:spLocks noChangeShapeType="1"/>
          </p:cNvSpPr>
          <p:nvPr/>
        </p:nvSpPr>
        <p:spPr bwMode="auto">
          <a:xfrm>
            <a:off x="852103" y="3935138"/>
            <a:ext cx="0" cy="1998663"/>
          </a:xfrm>
          <a:prstGeom prst="line">
            <a:avLst/>
          </a:prstGeom>
          <a:noFill/>
          <a:ln w="9525">
            <a:solidFill>
              <a:srgbClr val="FFFF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sz="2400"/>
          </a:p>
        </p:txBody>
      </p:sp>
    </p:spTree>
    <p:extLst>
      <p:ext uri="{BB962C8B-B14F-4D97-AF65-F5344CB8AC3E}">
        <p14:creationId xmlns:p14="http://schemas.microsoft.com/office/powerpoint/2010/main" val="547751571"/>
      </p:ext>
    </p:extLst>
  </p:cSld>
  <p:clrMapOvr>
    <a:masterClrMapping/>
  </p:clrMapOvr>
  <p:transition>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25101" y="-4479"/>
            <a:ext cx="9495469" cy="1325563"/>
          </a:xfrm>
        </p:spPr>
        <p:txBody>
          <a:bodyPr>
            <a:normAutofit/>
          </a:bodyPr>
          <a:lstStyle/>
          <a:p>
            <a:pPr algn="ctr"/>
            <a:r>
              <a:rPr lang="en-US" sz="3200" dirty="0" smtClean="0"/>
              <a:t>This all starts with single crystal Silicon wafers</a:t>
            </a:r>
            <a:endParaRPr lang="en-US" sz="3200" dirty="0"/>
          </a:p>
        </p:txBody>
      </p:sp>
      <p:pic>
        <p:nvPicPr>
          <p:cNvPr id="4" name="Picture 7" descr="ing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66808" y="1467465"/>
            <a:ext cx="26765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8" descr="waf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04969" y="1869215"/>
            <a:ext cx="2334418" cy="92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13" descr="finishedwafe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8795" y="4002518"/>
            <a:ext cx="1790700" cy="157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4"/>
          <p:cNvSpPr>
            <a:spLocks noChangeShapeType="1"/>
          </p:cNvSpPr>
          <p:nvPr/>
        </p:nvSpPr>
        <p:spPr bwMode="auto">
          <a:xfrm flipV="1">
            <a:off x="3505201" y="4100712"/>
            <a:ext cx="1438275" cy="547489"/>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8" name="Line 15"/>
          <p:cNvSpPr>
            <a:spLocks noChangeShapeType="1"/>
          </p:cNvSpPr>
          <p:nvPr/>
        </p:nvSpPr>
        <p:spPr bwMode="auto">
          <a:xfrm>
            <a:off x="3352801" y="4648200"/>
            <a:ext cx="1590675" cy="1485900"/>
          </a:xfrm>
          <a:prstGeom prst="line">
            <a:avLst/>
          </a:prstGeom>
          <a:noFill/>
          <a:ln w="9525">
            <a:solidFill>
              <a:srgbClr val="FF0000"/>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pic>
        <p:nvPicPr>
          <p:cNvPr id="11" name="Picture 14" descr="http://www.technologyreview.com/sites/default/files/styles/body_embed/public/legacy/0510briefingax600.jpg?itok=n2lMRfPT">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43475" y="4100712"/>
            <a:ext cx="3073400"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305800" y="4398964"/>
            <a:ext cx="2222500" cy="1620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12"/>
          <p:cNvPicPr>
            <a:picLocks noChangeAspect="1"/>
          </p:cNvPicPr>
          <p:nvPr/>
        </p:nvPicPr>
        <p:blipFill>
          <a:blip r:embed="rId8"/>
          <a:stretch>
            <a:fillRect/>
          </a:stretch>
        </p:blipFill>
        <p:spPr>
          <a:xfrm flipH="1">
            <a:off x="1796422" y="1523724"/>
            <a:ext cx="2588904" cy="1728093"/>
          </a:xfrm>
          <a:prstGeom prst="rect">
            <a:avLst/>
          </a:prstGeom>
        </p:spPr>
      </p:pic>
      <p:sp>
        <p:nvSpPr>
          <p:cNvPr id="14" name="TextBox 13"/>
          <p:cNvSpPr txBox="1"/>
          <p:nvPr/>
        </p:nvSpPr>
        <p:spPr>
          <a:xfrm>
            <a:off x="2631933" y="3293391"/>
            <a:ext cx="1343025" cy="369332"/>
          </a:xfrm>
          <a:prstGeom prst="rect">
            <a:avLst/>
          </a:prstGeom>
          <a:noFill/>
        </p:spPr>
        <p:txBody>
          <a:bodyPr wrap="square" rtlCol="0">
            <a:spAutoFit/>
          </a:bodyPr>
          <a:lstStyle/>
          <a:p>
            <a:r>
              <a:rPr lang="en-US" dirty="0"/>
              <a:t>sand</a:t>
            </a:r>
          </a:p>
        </p:txBody>
      </p:sp>
      <p:sp>
        <p:nvSpPr>
          <p:cNvPr id="15" name="TextBox 14"/>
          <p:cNvSpPr txBox="1"/>
          <p:nvPr/>
        </p:nvSpPr>
        <p:spPr>
          <a:xfrm>
            <a:off x="5001236" y="3288314"/>
            <a:ext cx="2743200" cy="369332"/>
          </a:xfrm>
          <a:prstGeom prst="rect">
            <a:avLst/>
          </a:prstGeom>
          <a:solidFill>
            <a:schemeClr val="bg1"/>
          </a:solidFill>
        </p:spPr>
        <p:txBody>
          <a:bodyPr wrap="square" rtlCol="0">
            <a:spAutoFit/>
          </a:bodyPr>
          <a:lstStyle/>
          <a:p>
            <a:r>
              <a:rPr lang="en-US" dirty="0"/>
              <a:t>Single crystal Si Ingot</a:t>
            </a:r>
          </a:p>
        </p:txBody>
      </p:sp>
      <p:sp>
        <p:nvSpPr>
          <p:cNvPr id="16" name="TextBox 15"/>
          <p:cNvSpPr txBox="1"/>
          <p:nvPr/>
        </p:nvSpPr>
        <p:spPr>
          <a:xfrm>
            <a:off x="8218091" y="3125433"/>
            <a:ext cx="1908175" cy="646331"/>
          </a:xfrm>
          <a:prstGeom prst="rect">
            <a:avLst/>
          </a:prstGeom>
          <a:noFill/>
        </p:spPr>
        <p:txBody>
          <a:bodyPr wrap="square" rtlCol="0">
            <a:spAutoFit/>
          </a:bodyPr>
          <a:lstStyle/>
          <a:p>
            <a:r>
              <a:rPr lang="en-US" dirty="0"/>
              <a:t>Polished Si Wafers</a:t>
            </a:r>
          </a:p>
        </p:txBody>
      </p:sp>
      <p:sp>
        <p:nvSpPr>
          <p:cNvPr id="17" name="TextBox 16"/>
          <p:cNvSpPr txBox="1"/>
          <p:nvPr/>
        </p:nvSpPr>
        <p:spPr>
          <a:xfrm>
            <a:off x="1991673" y="5601109"/>
            <a:ext cx="1781968" cy="369332"/>
          </a:xfrm>
          <a:prstGeom prst="rect">
            <a:avLst/>
          </a:prstGeom>
          <a:noFill/>
        </p:spPr>
        <p:txBody>
          <a:bodyPr wrap="square" rtlCol="0">
            <a:spAutoFit/>
          </a:bodyPr>
          <a:lstStyle/>
          <a:p>
            <a:r>
              <a:rPr lang="en-US" dirty="0"/>
              <a:t>Device Wafer</a:t>
            </a:r>
          </a:p>
        </p:txBody>
      </p:sp>
      <p:sp>
        <p:nvSpPr>
          <p:cNvPr id="18" name="TextBox 17"/>
          <p:cNvSpPr txBox="1"/>
          <p:nvPr/>
        </p:nvSpPr>
        <p:spPr>
          <a:xfrm>
            <a:off x="5978679" y="6240791"/>
            <a:ext cx="1343025" cy="369332"/>
          </a:xfrm>
          <a:prstGeom prst="rect">
            <a:avLst/>
          </a:prstGeom>
          <a:noFill/>
        </p:spPr>
        <p:txBody>
          <a:bodyPr wrap="square" rtlCol="0">
            <a:spAutoFit/>
          </a:bodyPr>
          <a:lstStyle/>
          <a:p>
            <a:r>
              <a:rPr lang="en-US" dirty="0"/>
              <a:t>“Chip”</a:t>
            </a:r>
          </a:p>
        </p:txBody>
      </p:sp>
      <p:sp>
        <p:nvSpPr>
          <p:cNvPr id="19" name="TextBox 18"/>
          <p:cNvSpPr txBox="1"/>
          <p:nvPr/>
        </p:nvSpPr>
        <p:spPr>
          <a:xfrm>
            <a:off x="8596312" y="5970441"/>
            <a:ext cx="2071688" cy="369332"/>
          </a:xfrm>
          <a:prstGeom prst="rect">
            <a:avLst/>
          </a:prstGeom>
          <a:noFill/>
        </p:spPr>
        <p:txBody>
          <a:bodyPr wrap="square" rtlCol="0">
            <a:spAutoFit/>
          </a:bodyPr>
          <a:lstStyle/>
          <a:p>
            <a:r>
              <a:rPr lang="en-US" dirty="0"/>
              <a:t>Packaged devices</a:t>
            </a:r>
          </a:p>
        </p:txBody>
      </p:sp>
      <p:sp>
        <p:nvSpPr>
          <p:cNvPr id="20" name="Right Arrow 19"/>
          <p:cNvSpPr/>
          <p:nvPr/>
        </p:nvSpPr>
        <p:spPr>
          <a:xfrm>
            <a:off x="4461995" y="2269858"/>
            <a:ext cx="404813" cy="1255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ight Arrow 20"/>
          <p:cNvSpPr/>
          <p:nvPr/>
        </p:nvSpPr>
        <p:spPr>
          <a:xfrm>
            <a:off x="7540725" y="2077573"/>
            <a:ext cx="404813" cy="12559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71078890"/>
      </p:ext>
    </p:extLst>
  </p:cSld>
  <p:clrMapOvr>
    <a:masterClrMapping/>
  </p:clrMapOvr>
  <p:transition>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521176" y="113779"/>
            <a:ext cx="3264035" cy="913007"/>
          </a:xfrm>
          <a:prstGeom prst="rect">
            <a:avLst/>
          </a:prstGeom>
        </p:spPr>
        <p:txBody>
          <a:bodyPr wrap="none">
            <a:spAutoFit/>
          </a:bodyPr>
          <a:lstStyle/>
          <a:p>
            <a:r>
              <a:rPr lang="en-US" sz="5333" b="1" dirty="0">
                <a:solidFill>
                  <a:srgbClr val="0033CC"/>
                </a:solidFill>
                <a:latin typeface="Arial" panose="020B0604020202020204" pitchFamily="34" charset="0"/>
                <a:ea typeface="Times New Roman" panose="02020603050405020304" pitchFamily="18" charset="0"/>
                <a:cs typeface="Times New Roman" panose="02020603050405020304" pitchFamily="18" charset="0"/>
              </a:rPr>
              <a:t>My Goal:</a:t>
            </a:r>
            <a:r>
              <a:rPr lang="en-US" sz="5333" dirty="0">
                <a:solidFill>
                  <a:srgbClr val="0033CC"/>
                </a:solidFill>
                <a:latin typeface="Arial" panose="020B0604020202020204" pitchFamily="34" charset="0"/>
                <a:ea typeface="Times New Roman" panose="02020603050405020304" pitchFamily="18" charset="0"/>
                <a:cs typeface="Times New Roman" panose="02020603050405020304" pitchFamily="18" charset="0"/>
              </a:rPr>
              <a:t> </a:t>
            </a:r>
            <a:endParaRPr lang="en-US" sz="5333" dirty="0">
              <a:solidFill>
                <a:srgbClr val="0033CC"/>
              </a:solidFill>
            </a:endParaRPr>
          </a:p>
        </p:txBody>
      </p:sp>
      <p:sp>
        <p:nvSpPr>
          <p:cNvPr id="6" name="Rectangle 5"/>
          <p:cNvSpPr/>
          <p:nvPr/>
        </p:nvSpPr>
        <p:spPr>
          <a:xfrm>
            <a:off x="845816" y="1026786"/>
            <a:ext cx="10911281" cy="5909310"/>
          </a:xfrm>
          <a:prstGeom prst="rect">
            <a:avLst/>
          </a:prstGeom>
        </p:spPr>
        <p:txBody>
          <a:bodyPr wrap="square">
            <a:spAutoFit/>
          </a:bodyPr>
          <a:lstStyle/>
          <a:p>
            <a:pPr algn="just">
              <a:tabLst>
                <a:tab pos="537620" algn="l"/>
              </a:tabLst>
            </a:pPr>
            <a:r>
              <a:rPr lang="en-US" sz="3600" dirty="0">
                <a:latin typeface="Arial" panose="020B0604020202020204" pitchFamily="34" charset="0"/>
                <a:ea typeface="Times New Roman" panose="02020603050405020304" pitchFamily="18" charset="0"/>
                <a:cs typeface="Times New Roman" panose="02020603050405020304" pitchFamily="18" charset="0"/>
              </a:rPr>
              <a:t>Students should finish this course with a firm back ground understanding of the high resolution patterning processes practiced by the semiconductor </a:t>
            </a:r>
            <a:r>
              <a:rPr lang="en-US" sz="3600" dirty="0" smtClean="0">
                <a:latin typeface="Arial" panose="020B0604020202020204" pitchFamily="34" charset="0"/>
                <a:ea typeface="Times New Roman" panose="02020603050405020304" pitchFamily="18" charset="0"/>
                <a:cs typeface="Times New Roman" panose="02020603050405020304" pitchFamily="18" charset="0"/>
              </a:rPr>
              <a:t>industry….and a bit of history</a:t>
            </a:r>
          </a:p>
          <a:p>
            <a:pPr algn="just">
              <a:tabLst>
                <a:tab pos="537620" algn="l"/>
              </a:tabLst>
            </a:pPr>
            <a:endParaRPr lang="en-US" sz="3600" dirty="0">
              <a:latin typeface="Arial" panose="020B0604020202020204" pitchFamily="34" charset="0"/>
              <a:ea typeface="Times New Roman" panose="02020603050405020304" pitchFamily="18" charset="0"/>
              <a:cs typeface="Times New Roman" panose="02020603050405020304" pitchFamily="18" charset="0"/>
            </a:endParaRPr>
          </a:p>
          <a:p>
            <a:pPr algn="just">
              <a:tabLst>
                <a:tab pos="537620" algn="l"/>
              </a:tabLst>
            </a:pPr>
            <a:r>
              <a:rPr lang="en-US" sz="3600" dirty="0" smtClean="0">
                <a:latin typeface="Arial" panose="020B0604020202020204" pitchFamily="34" charset="0"/>
                <a:ea typeface="Times New Roman" panose="02020603050405020304" pitchFamily="18" charset="0"/>
                <a:cs typeface="Times New Roman" panose="02020603050405020304" pitchFamily="18" charset="0"/>
              </a:rPr>
              <a:t>We will follow a historical outline from invention of the transistor to the challenges of today</a:t>
            </a:r>
            <a:endParaRPr lang="en-US" sz="3600" dirty="0">
              <a:latin typeface="Arial" panose="020B0604020202020204" pitchFamily="34" charset="0"/>
              <a:ea typeface="Times New Roman" panose="02020603050405020304" pitchFamily="18" charset="0"/>
              <a:cs typeface="Times New Roman" panose="02020603050405020304" pitchFamily="18" charset="0"/>
            </a:endParaRPr>
          </a:p>
          <a:p>
            <a:pPr algn="just">
              <a:tabLst>
                <a:tab pos="537620" algn="l"/>
              </a:tabLst>
            </a:pPr>
            <a:endParaRPr lang="en-US" sz="3600" dirty="0">
              <a:solidFill>
                <a:srgbClr val="0000FF"/>
              </a:solidFill>
              <a:latin typeface="Arial" panose="020B0604020202020204" pitchFamily="34" charset="0"/>
              <a:ea typeface="Times New Roman" panose="02020603050405020304" pitchFamily="18" charset="0"/>
              <a:cs typeface="Times New Roman" panose="02020603050405020304" pitchFamily="18" charset="0"/>
            </a:endParaRPr>
          </a:p>
          <a:p>
            <a:pPr algn="just">
              <a:tabLst>
                <a:tab pos="537620" algn="l"/>
              </a:tabLst>
            </a:pPr>
            <a:r>
              <a:rPr lang="en-US" sz="3600" dirty="0" smtClean="0">
                <a:latin typeface="Arial" panose="020B0604020202020204" pitchFamily="34" charset="0"/>
                <a:ea typeface="Times New Roman" panose="02020603050405020304" pitchFamily="18" charset="0"/>
                <a:cs typeface="Times New Roman" panose="02020603050405020304" pitchFamily="18" charset="0"/>
              </a:rPr>
              <a:t>and</a:t>
            </a:r>
            <a:r>
              <a:rPr lang="en-US" sz="3600" dirty="0">
                <a:latin typeface="Arial" panose="020B0604020202020204" pitchFamily="34" charset="0"/>
                <a:ea typeface="Times New Roman" panose="02020603050405020304" pitchFamily="18" charset="0"/>
                <a:cs typeface="Times New Roman" panose="02020603050405020304" pitchFamily="18" charset="0"/>
              </a:rPr>
              <a:t>…...have some fun while learning</a:t>
            </a:r>
            <a:endParaRPr lang="en-US" sz="5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a:p>
            <a:pPr algn="just">
              <a:tabLst>
                <a:tab pos="537620" algn="l"/>
              </a:tabLst>
            </a:pPr>
            <a:endParaRPr lang="en-US" sz="5400" dirty="0">
              <a:solidFill>
                <a:srgbClr val="FF0000"/>
              </a:solidFill>
              <a:latin typeface="Arial" panose="020B060402020202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3746559"/>
      </p:ext>
    </p:extLst>
  </p:cSld>
  <p:clrMapOvr>
    <a:masterClrMapping/>
  </p:clrMapOvr>
  <p:transition>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161" y="157655"/>
            <a:ext cx="11137900" cy="593725"/>
          </a:xfrm>
        </p:spPr>
        <p:txBody>
          <a:bodyPr/>
          <a:lstStyle/>
          <a:p>
            <a:r>
              <a:rPr lang="en-US" dirty="0" smtClean="0"/>
              <a:t>SiO</a:t>
            </a:r>
            <a:r>
              <a:rPr lang="en-US" baseline="-25000" dirty="0" smtClean="0"/>
              <a:t>2</a:t>
            </a:r>
            <a:r>
              <a:rPr lang="en-US" dirty="0" smtClean="0"/>
              <a:t> to Poly Silicon</a:t>
            </a:r>
            <a:endParaRPr lang="en-US" dirty="0"/>
          </a:p>
        </p:txBody>
      </p:sp>
      <p:pic>
        <p:nvPicPr>
          <p:cNvPr id="3074" name="Picture 2" descr="http://www.microchemicals.com/uploads/pics/silicon_production_arc_furnace_metallurgical.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5685" y="1502979"/>
            <a:ext cx="4972160" cy="384941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microchemicals.com/uploads/pics/silicon_siemens_proces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43135" y="259537"/>
            <a:ext cx="3205655" cy="509285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261240" y="5612524"/>
            <a:ext cx="3300249" cy="461665"/>
          </a:xfrm>
          <a:prstGeom prst="rect">
            <a:avLst/>
          </a:prstGeom>
          <a:noFill/>
        </p:spPr>
        <p:txBody>
          <a:bodyPr wrap="square" rtlCol="0">
            <a:spAutoFit/>
          </a:bodyPr>
          <a:lstStyle/>
          <a:p>
            <a:r>
              <a:rPr lang="en-US" sz="2400" dirty="0" smtClean="0">
                <a:latin typeface="Arial" panose="020B0604020202020204" pitchFamily="34" charset="0"/>
                <a:cs typeface="Arial" panose="020B0604020202020204" pitchFamily="34" charset="0"/>
              </a:rPr>
              <a:t>Reduction with Carbon</a:t>
            </a:r>
            <a:endParaRPr lang="en-US" sz="2400" dirty="0">
              <a:latin typeface="Arial" panose="020B0604020202020204" pitchFamily="34" charset="0"/>
              <a:cs typeface="Arial" panose="020B0604020202020204" pitchFamily="34" charset="0"/>
            </a:endParaRPr>
          </a:p>
        </p:txBody>
      </p:sp>
      <p:sp>
        <p:nvSpPr>
          <p:cNvPr id="7" name="TextBox 6"/>
          <p:cNvSpPr txBox="1"/>
          <p:nvPr/>
        </p:nvSpPr>
        <p:spPr>
          <a:xfrm>
            <a:off x="3491407" y="853262"/>
            <a:ext cx="4477407" cy="830997"/>
          </a:xfrm>
          <a:prstGeom prst="rect">
            <a:avLst/>
          </a:prstGeom>
          <a:noFill/>
        </p:spPr>
        <p:txBody>
          <a:bodyPr wrap="square" rtlCol="0">
            <a:spAutoFit/>
          </a:bodyPr>
          <a:lstStyle/>
          <a:p>
            <a:pPr algn="ctr"/>
            <a:r>
              <a:rPr lang="en-US" sz="2400" dirty="0" smtClean="0">
                <a:latin typeface="Arial" panose="020B0604020202020204" pitchFamily="34" charset="0"/>
                <a:cs typeface="Arial" panose="020B0604020202020204" pitchFamily="34" charset="0"/>
              </a:rPr>
              <a:t>Purification as HSiCl</a:t>
            </a:r>
            <a:r>
              <a:rPr lang="en-US" sz="2400" baseline="-25000" dirty="0" smtClean="0">
                <a:latin typeface="Arial" panose="020B0604020202020204" pitchFamily="34" charset="0"/>
                <a:cs typeface="Arial" panose="020B0604020202020204" pitchFamily="34" charset="0"/>
              </a:rPr>
              <a:t>3 </a:t>
            </a:r>
            <a:r>
              <a:rPr lang="en-US" sz="2400" dirty="0" smtClean="0">
                <a:latin typeface="Arial" panose="020B0604020202020204" pitchFamily="34" charset="0"/>
                <a:cs typeface="Arial" panose="020B0604020202020204" pitchFamily="34" charset="0"/>
              </a:rPr>
              <a:t>produces 99.9999999% purity</a:t>
            </a:r>
            <a:endParaRPr lang="en-US" sz="3200" baseline="-25000" dirty="0">
              <a:latin typeface="Arial" panose="020B0604020202020204" pitchFamily="34" charset="0"/>
              <a:cs typeface="Arial" panose="020B0604020202020204" pitchFamily="34" charset="0"/>
            </a:endParaRPr>
          </a:p>
        </p:txBody>
      </p:sp>
      <p:sp>
        <p:nvSpPr>
          <p:cNvPr id="5" name="Rectangle 4"/>
          <p:cNvSpPr/>
          <p:nvPr/>
        </p:nvSpPr>
        <p:spPr>
          <a:xfrm>
            <a:off x="7925803" y="5454275"/>
            <a:ext cx="3781805" cy="461665"/>
          </a:xfrm>
          <a:prstGeom prst="rect">
            <a:avLst/>
          </a:prstGeom>
        </p:spPr>
        <p:txBody>
          <a:bodyPr wrap="none">
            <a:spAutoFit/>
          </a:bodyPr>
          <a:lstStyle/>
          <a:p>
            <a:r>
              <a:rPr lang="en-US" sz="2400" dirty="0">
                <a:solidFill>
                  <a:srgbClr val="000000"/>
                </a:solidFill>
                <a:latin typeface="Open Sans"/>
              </a:rPr>
              <a:t>Si + 3 </a:t>
            </a:r>
            <a:r>
              <a:rPr lang="en-US" sz="2400" dirty="0" err="1" smtClean="0">
                <a:solidFill>
                  <a:srgbClr val="000000"/>
                </a:solidFill>
                <a:latin typeface="Open Sans"/>
              </a:rPr>
              <a:t>HCl</a:t>
            </a:r>
            <a:r>
              <a:rPr lang="en-US" sz="2400" dirty="0" smtClean="0">
                <a:solidFill>
                  <a:srgbClr val="000000"/>
                </a:solidFill>
                <a:latin typeface="Open Sans"/>
              </a:rPr>
              <a:t>  </a:t>
            </a:r>
            <a:r>
              <a:rPr lang="en-US" sz="2400" dirty="0" smtClean="0">
                <a:solidFill>
                  <a:srgbClr val="000000"/>
                </a:solidFill>
                <a:latin typeface="Open Sans"/>
                <a:sym typeface="Wingdings 3" panose="05040102010807070707" pitchFamily="18" charset="2"/>
              </a:rPr>
              <a:t>  </a:t>
            </a:r>
            <a:r>
              <a:rPr lang="en-US" sz="2400" dirty="0" smtClean="0">
                <a:solidFill>
                  <a:srgbClr val="000000"/>
                </a:solidFill>
                <a:latin typeface="Open Sans"/>
              </a:rPr>
              <a:t>HSiCl</a:t>
            </a:r>
            <a:r>
              <a:rPr lang="en-US" sz="2400" baseline="-25000" dirty="0" smtClean="0">
                <a:solidFill>
                  <a:srgbClr val="000000"/>
                </a:solidFill>
                <a:latin typeface="Open Sans"/>
              </a:rPr>
              <a:t>3</a:t>
            </a:r>
            <a:r>
              <a:rPr lang="en-US" sz="2400" dirty="0">
                <a:solidFill>
                  <a:srgbClr val="000000"/>
                </a:solidFill>
                <a:latin typeface="Open Sans"/>
              </a:rPr>
              <a:t> + H</a:t>
            </a:r>
            <a:r>
              <a:rPr lang="en-US" sz="2400" baseline="-25000" dirty="0">
                <a:solidFill>
                  <a:srgbClr val="000000"/>
                </a:solidFill>
                <a:latin typeface="Open Sans"/>
              </a:rPr>
              <a:t>2</a:t>
            </a:r>
            <a:endParaRPr lang="en-US" sz="2400" baseline="-25000" dirty="0"/>
          </a:p>
        </p:txBody>
      </p:sp>
    </p:spTree>
    <p:extLst>
      <p:ext uri="{BB962C8B-B14F-4D97-AF65-F5344CB8AC3E}">
        <p14:creationId xmlns:p14="http://schemas.microsoft.com/office/powerpoint/2010/main" val="1732378900"/>
      </p:ext>
    </p:extLst>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8513" y="0"/>
            <a:ext cx="11137900" cy="593725"/>
          </a:xfrm>
        </p:spPr>
        <p:txBody>
          <a:bodyPr/>
          <a:lstStyle/>
          <a:p>
            <a:r>
              <a:rPr lang="en-US" smtClean="0"/>
              <a:t>Silicon Crystal Growth</a:t>
            </a:r>
            <a:endParaRPr lang="en-US" dirty="0"/>
          </a:p>
        </p:txBody>
      </p:sp>
      <p:sp>
        <p:nvSpPr>
          <p:cNvPr id="5" name="Rectangle 4"/>
          <p:cNvSpPr/>
          <p:nvPr/>
        </p:nvSpPr>
        <p:spPr>
          <a:xfrm>
            <a:off x="1757181" y="5966046"/>
            <a:ext cx="2770823" cy="369332"/>
          </a:xfrm>
          <a:prstGeom prst="rect">
            <a:avLst/>
          </a:prstGeom>
        </p:spPr>
        <p:txBody>
          <a:bodyPr wrap="none">
            <a:spAutoFit/>
          </a:bodyPr>
          <a:lstStyle/>
          <a:p>
            <a:r>
              <a:rPr lang="en-US" b="1">
                <a:solidFill>
                  <a:srgbClr val="2C8457"/>
                </a:solidFill>
                <a:latin typeface="Open Sans"/>
              </a:rPr>
              <a:t>Czochralski</a:t>
            </a:r>
            <a:r>
              <a:rPr lang="en-US" b="1" dirty="0">
                <a:solidFill>
                  <a:srgbClr val="2C8457"/>
                </a:solidFill>
                <a:latin typeface="Open Sans"/>
              </a:rPr>
              <a:t>-Technique:</a:t>
            </a:r>
          </a:p>
        </p:txBody>
      </p:sp>
      <p:sp>
        <p:nvSpPr>
          <p:cNvPr id="6" name="Rectangle 5"/>
          <p:cNvSpPr/>
          <p:nvPr/>
        </p:nvSpPr>
        <p:spPr>
          <a:xfrm>
            <a:off x="8589963" y="6019253"/>
            <a:ext cx="2642583" cy="369332"/>
          </a:xfrm>
          <a:prstGeom prst="rect">
            <a:avLst/>
          </a:prstGeom>
        </p:spPr>
        <p:txBody>
          <a:bodyPr wrap="none">
            <a:spAutoFit/>
          </a:bodyPr>
          <a:lstStyle/>
          <a:p>
            <a:r>
              <a:rPr lang="en-US" b="1" dirty="0">
                <a:solidFill>
                  <a:srgbClr val="2C8457"/>
                </a:solidFill>
                <a:latin typeface="Open Sans"/>
              </a:rPr>
              <a:t>Float-Zone Technique:</a:t>
            </a:r>
          </a:p>
        </p:txBody>
      </p:sp>
      <p:pic>
        <p:nvPicPr>
          <p:cNvPr id="3" name="Picture 2"/>
          <p:cNvPicPr>
            <a:picLocks noChangeAspect="1"/>
          </p:cNvPicPr>
          <p:nvPr/>
        </p:nvPicPr>
        <p:blipFill>
          <a:blip r:embed="rId2"/>
          <a:stretch>
            <a:fillRect/>
          </a:stretch>
        </p:blipFill>
        <p:spPr>
          <a:xfrm>
            <a:off x="1357169" y="812007"/>
            <a:ext cx="5252448" cy="5207246"/>
          </a:xfrm>
          <a:prstGeom prst="rect">
            <a:avLst/>
          </a:prstGeom>
        </p:spPr>
      </p:pic>
      <p:pic>
        <p:nvPicPr>
          <p:cNvPr id="7" name="Picture 6"/>
          <p:cNvPicPr>
            <a:picLocks noChangeAspect="1"/>
          </p:cNvPicPr>
          <p:nvPr/>
        </p:nvPicPr>
        <p:blipFill>
          <a:blip r:embed="rId3"/>
          <a:stretch>
            <a:fillRect/>
          </a:stretch>
        </p:blipFill>
        <p:spPr>
          <a:xfrm>
            <a:off x="8204251" y="931250"/>
            <a:ext cx="3019690" cy="4896282"/>
          </a:xfrm>
          <a:prstGeom prst="rect">
            <a:avLst/>
          </a:prstGeom>
        </p:spPr>
      </p:pic>
    </p:spTree>
    <p:extLst>
      <p:ext uri="{BB962C8B-B14F-4D97-AF65-F5344CB8AC3E}">
        <p14:creationId xmlns:p14="http://schemas.microsoft.com/office/powerpoint/2010/main" val="2933297289"/>
      </p:ext>
    </p:extLst>
  </p:cSld>
  <p:clrMapOvr>
    <a:masterClrMapping/>
  </p:clrMapOvr>
  <p:transition>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Picture 3"/>
          <p:cNvPicPr>
            <a:picLocks noChangeAspect="1"/>
          </p:cNvPicPr>
          <p:nvPr/>
        </p:nvPicPr>
        <p:blipFill>
          <a:blip r:embed="rId2"/>
          <a:stretch>
            <a:fillRect/>
          </a:stretch>
        </p:blipFill>
        <p:spPr>
          <a:xfrm>
            <a:off x="1057219" y="139095"/>
            <a:ext cx="10077561" cy="6285521"/>
          </a:xfrm>
          <a:prstGeom prst="rect">
            <a:avLst/>
          </a:prstGeom>
        </p:spPr>
      </p:pic>
    </p:spTree>
    <p:extLst>
      <p:ext uri="{BB962C8B-B14F-4D97-AF65-F5344CB8AC3E}">
        <p14:creationId xmlns:p14="http://schemas.microsoft.com/office/powerpoint/2010/main" val="798235423"/>
      </p:ext>
    </p:extLst>
  </p:cSld>
  <p:clrMapOvr>
    <a:masterClrMapping/>
  </p:clrMapOvr>
  <p:transition>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Lapping to Smooth the Wafer</a:t>
            </a:r>
            <a:endParaRPr lang="en-US" dirty="0"/>
          </a:p>
        </p:txBody>
      </p:sp>
      <p:pic>
        <p:nvPicPr>
          <p:cNvPr id="4098" name="Picture 2" descr="http://www.microchemicals.com/uploads/pics/wafer_lapping_polish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3643" y="1894600"/>
            <a:ext cx="5704992" cy="399119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p:cNvPicPr>
            <a:picLocks noChangeAspect="1"/>
          </p:cNvPicPr>
          <p:nvPr/>
        </p:nvPicPr>
        <p:blipFill>
          <a:blip r:embed="rId3"/>
          <a:stretch>
            <a:fillRect/>
          </a:stretch>
        </p:blipFill>
        <p:spPr>
          <a:xfrm>
            <a:off x="6604774" y="1645196"/>
            <a:ext cx="5041128" cy="3652017"/>
          </a:xfrm>
          <a:prstGeom prst="rect">
            <a:avLst/>
          </a:prstGeom>
        </p:spPr>
      </p:pic>
      <p:sp>
        <p:nvSpPr>
          <p:cNvPr id="8" name="TextBox 7"/>
          <p:cNvSpPr txBox="1"/>
          <p:nvPr/>
        </p:nvSpPr>
        <p:spPr>
          <a:xfrm>
            <a:off x="7672551" y="5477474"/>
            <a:ext cx="2711669" cy="523220"/>
          </a:xfrm>
          <a:prstGeom prst="rect">
            <a:avLst/>
          </a:prstGeom>
          <a:noFill/>
        </p:spPr>
        <p:txBody>
          <a:bodyPr wrap="square" rtlCol="0">
            <a:spAutoFit/>
          </a:bodyPr>
          <a:lstStyle/>
          <a:p>
            <a:r>
              <a:rPr lang="en-US" sz="2800" dirty="0" smtClean="0">
                <a:latin typeface="Arial" panose="020B0604020202020204" pitchFamily="34" charset="0"/>
                <a:cs typeface="Arial" panose="020B0604020202020204" pitchFamily="34" charset="0"/>
              </a:rPr>
              <a:t>450 mm Wafer</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05988299"/>
      </p:ext>
    </p:extLst>
  </p:cSld>
  <p:clrMapOvr>
    <a:masterClrMapping/>
  </p:clrMapOvr>
  <p:transition>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3" y="189186"/>
            <a:ext cx="11137900" cy="593725"/>
          </a:xfrm>
        </p:spPr>
        <p:txBody>
          <a:bodyPr/>
          <a:lstStyle/>
          <a:p>
            <a:r>
              <a:rPr lang="en-US" dirty="0" smtClean="0"/>
              <a:t>~400 Unit Processes are required</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0126" y="1118811"/>
            <a:ext cx="11645902" cy="5592045"/>
          </a:xfrm>
          <a:prstGeom prst="rect">
            <a:avLst/>
          </a:prstGeom>
        </p:spPr>
      </p:pic>
      <p:sp>
        <p:nvSpPr>
          <p:cNvPr id="5" name="Rectangle 4"/>
          <p:cNvSpPr/>
          <p:nvPr/>
        </p:nvSpPr>
        <p:spPr bwMode="auto">
          <a:xfrm>
            <a:off x="1902372" y="1355834"/>
            <a:ext cx="94594" cy="192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grpSp>
        <p:nvGrpSpPr>
          <p:cNvPr id="8" name="Group 7"/>
          <p:cNvGrpSpPr/>
          <p:nvPr/>
        </p:nvGrpSpPr>
        <p:grpSpPr>
          <a:xfrm>
            <a:off x="1949669" y="1118812"/>
            <a:ext cx="5218386" cy="5592043"/>
            <a:chOff x="1949669" y="1118812"/>
            <a:chExt cx="5218386" cy="5592043"/>
          </a:xfrm>
        </p:grpSpPr>
        <p:sp>
          <p:nvSpPr>
            <p:cNvPr id="6" name="Rectangle 5"/>
            <p:cNvSpPr/>
            <p:nvPr/>
          </p:nvSpPr>
          <p:spPr bwMode="auto">
            <a:xfrm>
              <a:off x="1949669" y="1118812"/>
              <a:ext cx="5218386" cy="3484719"/>
            </a:xfrm>
            <a:prstGeom prst="rect">
              <a:avLst/>
            </a:prstGeom>
            <a:solidFill>
              <a:srgbClr val="00B0F0">
                <a:alpha val="4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New Roman" panose="02020603050405020304" pitchFamily="18" charset="0"/>
              </a:endParaRPr>
            </a:p>
          </p:txBody>
        </p:sp>
        <p:sp>
          <p:nvSpPr>
            <p:cNvPr id="7" name="Rectangle 6"/>
            <p:cNvSpPr/>
            <p:nvPr/>
          </p:nvSpPr>
          <p:spPr bwMode="auto">
            <a:xfrm>
              <a:off x="4666592" y="4603530"/>
              <a:ext cx="2501463" cy="2107325"/>
            </a:xfrm>
            <a:prstGeom prst="rect">
              <a:avLst/>
            </a:prstGeom>
            <a:solidFill>
              <a:srgbClr val="00B0F0">
                <a:alpha val="40000"/>
              </a:srgbClr>
            </a:solidFill>
            <a:ln>
              <a:noFill/>
            </a:ln>
            <a:effectLst/>
            <a:ex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Times New Roman" panose="02020603050405020304" pitchFamily="18" charset="0"/>
              </a:endParaRPr>
            </a:p>
          </p:txBody>
        </p:sp>
      </p:grpSp>
    </p:spTree>
    <p:extLst>
      <p:ext uri="{BB962C8B-B14F-4D97-AF65-F5344CB8AC3E}">
        <p14:creationId xmlns:p14="http://schemas.microsoft.com/office/powerpoint/2010/main" val="1519333562"/>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17683" y="130012"/>
            <a:ext cx="8902262" cy="776290"/>
          </a:xfrm>
        </p:spPr>
        <p:txBody>
          <a:bodyPr/>
          <a:lstStyle/>
          <a:p>
            <a:r>
              <a:rPr lang="en-US" dirty="0" smtClean="0"/>
              <a:t>Integrated Circuit Fabrication</a:t>
            </a:r>
            <a:endParaRPr lang="en-US" dirty="0"/>
          </a:p>
        </p:txBody>
      </p:sp>
      <p:sp>
        <p:nvSpPr>
          <p:cNvPr id="39" name="Text Box 5"/>
          <p:cNvSpPr txBox="1">
            <a:spLocks noChangeArrowheads="1"/>
          </p:cNvSpPr>
          <p:nvPr/>
        </p:nvSpPr>
        <p:spPr bwMode="auto">
          <a:xfrm>
            <a:off x="2324100" y="1227964"/>
            <a:ext cx="84582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fontAlgn="base" hangingPunct="1">
              <a:lnSpc>
                <a:spcPct val="60000"/>
              </a:lnSpc>
              <a:spcBef>
                <a:spcPct val="50000"/>
              </a:spcBef>
              <a:spcAft>
                <a:spcPct val="0"/>
              </a:spcAft>
              <a:buFontTx/>
              <a:buNone/>
            </a:pPr>
            <a:r>
              <a:rPr lang="en-US" altLang="en-US" sz="2000" b="1" dirty="0">
                <a:solidFill>
                  <a:srgbClr val="3333CC"/>
                </a:solidFill>
                <a:latin typeface="Arial" panose="020B0604020202020204" pitchFamily="34" charset="0"/>
              </a:rPr>
              <a:t>The fabrication of an integrated circuit requires hundreds of</a:t>
            </a:r>
          </a:p>
          <a:p>
            <a:pPr algn="ctr" eaLnBrk="1" fontAlgn="base" hangingPunct="1">
              <a:lnSpc>
                <a:spcPct val="60000"/>
              </a:lnSpc>
              <a:spcBef>
                <a:spcPct val="50000"/>
              </a:spcBef>
              <a:spcAft>
                <a:spcPct val="0"/>
              </a:spcAft>
              <a:buFontTx/>
              <a:buNone/>
            </a:pPr>
            <a:r>
              <a:rPr lang="en-US" altLang="en-US" sz="2000" b="1" dirty="0">
                <a:solidFill>
                  <a:srgbClr val="3333CC"/>
                </a:solidFill>
                <a:latin typeface="Arial" panose="020B0604020202020204" pitchFamily="34" charset="0"/>
              </a:rPr>
              <a:t>sequential process steps involving:</a:t>
            </a:r>
          </a:p>
        </p:txBody>
      </p:sp>
      <p:grpSp>
        <p:nvGrpSpPr>
          <p:cNvPr id="3" name="Group 2"/>
          <p:cNvGrpSpPr/>
          <p:nvPr/>
        </p:nvGrpSpPr>
        <p:grpSpPr>
          <a:xfrm>
            <a:off x="1143000" y="430924"/>
            <a:ext cx="9639300" cy="4531603"/>
            <a:chOff x="1752600" y="0"/>
            <a:chExt cx="8915400" cy="3863975"/>
          </a:xfrm>
        </p:grpSpPr>
        <p:sp>
          <p:nvSpPr>
            <p:cNvPr id="37" name="Slide Number Placeholder 4"/>
            <p:cNvSpPr txBox="1">
              <a:spLocks/>
            </p:cNvSpPr>
            <p:nvPr/>
          </p:nvSpPr>
          <p:spPr bwMode="auto">
            <a:xfrm>
              <a:off x="8763000" y="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defPPr>
                <a:defRPr lang="en-US"/>
              </a:defPPr>
              <a:lvl1pPr algn="r"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1pPr>
              <a:lvl2pPr marL="742950" indent="-28575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2pPr>
              <a:lvl3pPr marL="11430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3pPr>
              <a:lvl4pPr marL="16002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4pPr>
              <a:lvl5pPr marL="2057400" indent="-228600" algn="l" rtl="0" eaLnBrk="0" fontAlgn="base" hangingPunct="0">
                <a:spcBef>
                  <a:spcPct val="0"/>
                </a:spcBef>
                <a:spcAft>
                  <a:spcPct val="0"/>
                </a:spcAft>
                <a:defRPr sz="2000" kern="1200">
                  <a:solidFill>
                    <a:schemeClr val="tx1"/>
                  </a:solidFill>
                  <a:latin typeface="Arial" panose="020B0604020202020204" pitchFamily="34" charset="0"/>
                  <a:ea typeface="+mn-ea"/>
                  <a:cs typeface="+mn-cs"/>
                </a:defRPr>
              </a:lvl5pPr>
              <a:lvl6pPr marL="25146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6pPr>
              <a:lvl7pPr marL="29718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7pPr>
              <a:lvl8pPr marL="34290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8pPr>
              <a:lvl9pPr marL="3886200" indent="-228600" algn="l" defTabSz="914400" rtl="0" eaLnBrk="0" fontAlgn="base" latinLnBrk="0" hangingPunct="0">
                <a:spcBef>
                  <a:spcPct val="0"/>
                </a:spcBef>
                <a:spcAft>
                  <a:spcPct val="0"/>
                </a:spcAft>
                <a:defRPr sz="2000" kern="1200">
                  <a:solidFill>
                    <a:schemeClr val="tx1"/>
                  </a:solidFill>
                  <a:latin typeface="Arial" panose="020B0604020202020204" pitchFamily="34" charset="0"/>
                  <a:ea typeface="+mn-ea"/>
                  <a:cs typeface="+mn-cs"/>
                </a:defRPr>
              </a:lvl9pPr>
            </a:lstStyle>
            <a:p>
              <a:pPr eaLnBrk="1" hangingPunct="1"/>
              <a:endParaRPr lang="en-US" altLang="en-US" sz="1400" dirty="0">
                <a:solidFill>
                  <a:srgbClr val="000000"/>
                </a:solidFill>
                <a:latin typeface="Times New Roman" panose="02020603050405020304" pitchFamily="18" charset="0"/>
              </a:endParaRPr>
            </a:p>
          </p:txBody>
        </p:sp>
        <p:sp>
          <p:nvSpPr>
            <p:cNvPr id="40" name="Oval 7"/>
            <p:cNvSpPr>
              <a:spLocks noChangeArrowheads="1"/>
            </p:cNvSpPr>
            <p:nvPr/>
          </p:nvSpPr>
          <p:spPr bwMode="auto">
            <a:xfrm>
              <a:off x="1828800" y="76200"/>
              <a:ext cx="990600" cy="914400"/>
            </a:xfrm>
            <a:prstGeom prst="ellipse">
              <a:avLst/>
            </a:prstGeom>
            <a:solidFill>
              <a:srgbClr val="969696"/>
            </a:solidFill>
            <a:ln w="9525">
              <a:solidFill>
                <a:srgbClr val="000000"/>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fontAlgn="base" hangingPunct="1">
                <a:spcBef>
                  <a:spcPct val="0"/>
                </a:spcBef>
                <a:spcAft>
                  <a:spcPct val="0"/>
                </a:spcAft>
                <a:buNone/>
                <a:defRPr/>
              </a:pPr>
              <a:endParaRPr lang="en-US" altLang="en-US" sz="2000" kern="0">
                <a:solidFill>
                  <a:srgbClr val="000000"/>
                </a:solidFill>
                <a:latin typeface="Arial" panose="020B0604020202020204" pitchFamily="34" charset="0"/>
              </a:endParaRPr>
            </a:p>
          </p:txBody>
        </p:sp>
        <p:sp>
          <p:nvSpPr>
            <p:cNvPr id="41" name="Text Box 8"/>
            <p:cNvSpPr txBox="1">
              <a:spLocks noChangeArrowheads="1"/>
            </p:cNvSpPr>
            <p:nvPr/>
          </p:nvSpPr>
          <p:spPr bwMode="auto">
            <a:xfrm>
              <a:off x="4022725" y="1487488"/>
              <a:ext cx="184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endParaRPr lang="en-US" altLang="en-US" sz="2400" b="1">
                <a:solidFill>
                  <a:srgbClr val="000000"/>
                </a:solidFill>
                <a:latin typeface="Arial" panose="020B0604020202020204" pitchFamily="34" charset="0"/>
              </a:endParaRPr>
            </a:p>
          </p:txBody>
        </p:sp>
        <p:sp>
          <p:nvSpPr>
            <p:cNvPr id="42" name="Text Box 10"/>
            <p:cNvSpPr txBox="1">
              <a:spLocks noChangeArrowheads="1"/>
            </p:cNvSpPr>
            <p:nvPr/>
          </p:nvSpPr>
          <p:spPr bwMode="auto">
            <a:xfrm>
              <a:off x="9131300" y="352742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en-US" sz="1600" b="1" dirty="0">
                  <a:solidFill>
                    <a:srgbClr val="000000"/>
                  </a:solidFill>
                  <a:latin typeface="Arial" panose="020B0604020202020204" pitchFamily="34" charset="0"/>
                </a:rPr>
                <a:t>Chip</a:t>
              </a:r>
              <a:endParaRPr lang="en-US" altLang="en-US" sz="1400" b="1" dirty="0">
                <a:solidFill>
                  <a:srgbClr val="000000"/>
                </a:solidFill>
                <a:latin typeface="Arial" panose="020B0604020202020204" pitchFamily="34" charset="0"/>
              </a:endParaRPr>
            </a:p>
          </p:txBody>
        </p:sp>
        <p:sp>
          <p:nvSpPr>
            <p:cNvPr id="43" name="Text Box 11"/>
            <p:cNvSpPr txBox="1">
              <a:spLocks noChangeArrowheads="1"/>
            </p:cNvSpPr>
            <p:nvPr/>
          </p:nvSpPr>
          <p:spPr bwMode="auto">
            <a:xfrm>
              <a:off x="1752600" y="1065213"/>
              <a:ext cx="1473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fontAlgn="base">
                <a:spcBef>
                  <a:spcPct val="0"/>
                </a:spcBef>
                <a:spcAft>
                  <a:spcPct val="0"/>
                </a:spcAft>
                <a:buFontTx/>
                <a:buNone/>
              </a:pPr>
              <a:r>
                <a:rPr lang="en-US" altLang="en-US" sz="1600" b="1">
                  <a:solidFill>
                    <a:srgbClr val="000000"/>
                  </a:solidFill>
                  <a:latin typeface="Arial" panose="020B0604020202020204" pitchFamily="34" charset="0"/>
                </a:rPr>
                <a:t>Silicon Wafer</a:t>
              </a:r>
            </a:p>
          </p:txBody>
        </p:sp>
        <p:sp>
          <p:nvSpPr>
            <p:cNvPr id="44" name="Rectangle 12"/>
            <p:cNvSpPr>
              <a:spLocks noChangeArrowheads="1"/>
            </p:cNvSpPr>
            <p:nvPr/>
          </p:nvSpPr>
          <p:spPr bwMode="auto">
            <a:xfrm>
              <a:off x="1828800" y="1752600"/>
              <a:ext cx="990600" cy="838200"/>
            </a:xfrm>
            <a:prstGeom prst="rect">
              <a:avLst/>
            </a:prstGeom>
            <a:noFill/>
            <a:ln w="127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1600" b="1">
                  <a:solidFill>
                    <a:srgbClr val="000000"/>
                  </a:solidFill>
                  <a:latin typeface="Arial" panose="020B0604020202020204" pitchFamily="34" charset="0"/>
                </a:rPr>
                <a:t>Prepare </a:t>
              </a:r>
            </a:p>
            <a:p>
              <a:pPr algn="ctr" fontAlgn="base">
                <a:spcBef>
                  <a:spcPct val="0"/>
                </a:spcBef>
                <a:spcAft>
                  <a:spcPct val="0"/>
                </a:spcAft>
                <a:buFontTx/>
                <a:buNone/>
              </a:pPr>
              <a:r>
                <a:rPr lang="en-US" altLang="en-US" sz="1600" b="1">
                  <a:solidFill>
                    <a:srgbClr val="000000"/>
                  </a:solidFill>
                  <a:latin typeface="Arial" panose="020B0604020202020204" pitchFamily="34" charset="0"/>
                </a:rPr>
                <a:t>Surface</a:t>
              </a:r>
            </a:p>
          </p:txBody>
        </p:sp>
        <p:sp>
          <p:nvSpPr>
            <p:cNvPr id="45" name="Rectangle 13"/>
            <p:cNvSpPr>
              <a:spLocks noChangeArrowheads="1"/>
            </p:cNvSpPr>
            <p:nvPr/>
          </p:nvSpPr>
          <p:spPr bwMode="auto">
            <a:xfrm>
              <a:off x="3048000" y="1717675"/>
              <a:ext cx="1219200" cy="838200"/>
            </a:xfrm>
            <a:prstGeom prst="rect">
              <a:avLst/>
            </a:prstGeom>
            <a:noFill/>
            <a:ln w="28575">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1600" b="1">
                  <a:solidFill>
                    <a:srgbClr val="000000"/>
                  </a:solidFill>
                  <a:latin typeface="Arial" panose="020B0604020202020204" pitchFamily="34" charset="0"/>
                </a:rPr>
                <a:t>Pattern </a:t>
              </a:r>
            </a:p>
            <a:p>
              <a:pPr algn="ctr" fontAlgn="base">
                <a:spcBef>
                  <a:spcPct val="0"/>
                </a:spcBef>
                <a:spcAft>
                  <a:spcPct val="0"/>
                </a:spcAft>
                <a:buFontTx/>
                <a:buNone/>
              </a:pPr>
              <a:r>
                <a:rPr lang="en-US" altLang="en-US" sz="1600" b="1">
                  <a:solidFill>
                    <a:srgbClr val="000000"/>
                  </a:solidFill>
                  <a:latin typeface="Arial" panose="020B0604020202020204" pitchFamily="34" charset="0"/>
                </a:rPr>
                <a:t>Photoresist</a:t>
              </a:r>
            </a:p>
          </p:txBody>
        </p:sp>
        <p:sp>
          <p:nvSpPr>
            <p:cNvPr id="46" name="Rectangle 14"/>
            <p:cNvSpPr>
              <a:spLocks noChangeArrowheads="1"/>
            </p:cNvSpPr>
            <p:nvPr/>
          </p:nvSpPr>
          <p:spPr bwMode="auto">
            <a:xfrm>
              <a:off x="4495800" y="1752600"/>
              <a:ext cx="990600" cy="838200"/>
            </a:xfrm>
            <a:prstGeom prst="rect">
              <a:avLst/>
            </a:prstGeom>
            <a:noFill/>
            <a:ln w="127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1600" b="1">
                  <a:solidFill>
                    <a:srgbClr val="000000"/>
                  </a:solidFill>
                  <a:latin typeface="Arial" panose="020B0604020202020204" pitchFamily="34" charset="0"/>
                </a:rPr>
                <a:t>Etch  </a:t>
              </a:r>
            </a:p>
            <a:p>
              <a:pPr algn="ctr" fontAlgn="base">
                <a:spcBef>
                  <a:spcPct val="0"/>
                </a:spcBef>
                <a:spcAft>
                  <a:spcPct val="0"/>
                </a:spcAft>
                <a:buFontTx/>
                <a:buNone/>
              </a:pPr>
              <a:r>
                <a:rPr lang="en-US" altLang="en-US" sz="1600" b="1">
                  <a:solidFill>
                    <a:srgbClr val="000000"/>
                  </a:solidFill>
                  <a:latin typeface="Arial" panose="020B0604020202020204" pitchFamily="34" charset="0"/>
                </a:rPr>
                <a:t>Pattern</a:t>
              </a:r>
            </a:p>
          </p:txBody>
        </p:sp>
        <p:sp>
          <p:nvSpPr>
            <p:cNvPr id="47" name="Rectangle 15"/>
            <p:cNvSpPr>
              <a:spLocks noChangeArrowheads="1"/>
            </p:cNvSpPr>
            <p:nvPr/>
          </p:nvSpPr>
          <p:spPr bwMode="auto">
            <a:xfrm>
              <a:off x="7239000" y="1447800"/>
              <a:ext cx="990600" cy="838200"/>
            </a:xfrm>
            <a:prstGeom prst="rect">
              <a:avLst/>
            </a:prstGeom>
            <a:noFill/>
            <a:ln w="127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1600" b="1">
                  <a:solidFill>
                    <a:srgbClr val="000000"/>
                  </a:solidFill>
                  <a:latin typeface="Arial" panose="020B0604020202020204" pitchFamily="34" charset="0"/>
                </a:rPr>
                <a:t>Deposit </a:t>
              </a:r>
            </a:p>
            <a:p>
              <a:pPr algn="ctr" fontAlgn="base">
                <a:spcBef>
                  <a:spcPct val="0"/>
                </a:spcBef>
                <a:spcAft>
                  <a:spcPct val="0"/>
                </a:spcAft>
                <a:buFontTx/>
                <a:buNone/>
              </a:pPr>
              <a:r>
                <a:rPr lang="en-US" altLang="en-US" sz="1600" b="1">
                  <a:solidFill>
                    <a:srgbClr val="000000"/>
                  </a:solidFill>
                  <a:latin typeface="Arial" panose="020B0604020202020204" pitchFamily="34" charset="0"/>
                </a:rPr>
                <a:t>Layer</a:t>
              </a:r>
            </a:p>
          </p:txBody>
        </p:sp>
        <p:sp>
          <p:nvSpPr>
            <p:cNvPr id="48" name="Rectangle 16"/>
            <p:cNvSpPr>
              <a:spLocks noChangeArrowheads="1"/>
            </p:cNvSpPr>
            <p:nvPr/>
          </p:nvSpPr>
          <p:spPr bwMode="auto">
            <a:xfrm>
              <a:off x="7238999" y="2514600"/>
              <a:ext cx="1066799" cy="838200"/>
            </a:xfrm>
            <a:prstGeom prst="rect">
              <a:avLst/>
            </a:prstGeom>
            <a:noFill/>
            <a:ln w="127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1600" b="1" dirty="0" smtClean="0">
                  <a:solidFill>
                    <a:srgbClr val="000000"/>
                  </a:solidFill>
                  <a:latin typeface="Arial" panose="020B0604020202020204" pitchFamily="34" charset="0"/>
                </a:rPr>
                <a:t>Etch</a:t>
              </a:r>
            </a:p>
            <a:p>
              <a:pPr algn="ctr" fontAlgn="base">
                <a:spcBef>
                  <a:spcPct val="0"/>
                </a:spcBef>
                <a:spcAft>
                  <a:spcPct val="0"/>
                </a:spcAft>
                <a:buFontTx/>
                <a:buNone/>
              </a:pPr>
              <a:r>
                <a:rPr lang="en-US" altLang="en-US" sz="1600" b="1" dirty="0" smtClean="0">
                  <a:solidFill>
                    <a:srgbClr val="000000"/>
                  </a:solidFill>
                  <a:latin typeface="Arial" panose="020B0604020202020204" pitchFamily="34" charset="0"/>
                </a:rPr>
                <a:t> Substrate</a:t>
              </a:r>
              <a:endParaRPr lang="en-US" altLang="en-US" sz="1600" b="1" dirty="0">
                <a:solidFill>
                  <a:srgbClr val="000000"/>
                </a:solidFill>
                <a:latin typeface="Arial" panose="020B0604020202020204" pitchFamily="34" charset="0"/>
              </a:endParaRPr>
            </a:p>
          </p:txBody>
        </p:sp>
        <p:sp>
          <p:nvSpPr>
            <p:cNvPr id="49" name="Line 17"/>
            <p:cNvSpPr>
              <a:spLocks noChangeShapeType="1"/>
            </p:cNvSpPr>
            <p:nvPr/>
          </p:nvSpPr>
          <p:spPr bwMode="auto">
            <a:xfrm>
              <a:off x="2819400" y="21336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50" name="Line 18"/>
            <p:cNvSpPr>
              <a:spLocks noChangeShapeType="1"/>
            </p:cNvSpPr>
            <p:nvPr/>
          </p:nvSpPr>
          <p:spPr bwMode="auto">
            <a:xfrm flipV="1">
              <a:off x="4267200" y="21336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51" name="Line 19"/>
            <p:cNvSpPr>
              <a:spLocks noChangeShapeType="1"/>
            </p:cNvSpPr>
            <p:nvPr/>
          </p:nvSpPr>
          <p:spPr bwMode="auto">
            <a:xfrm>
              <a:off x="2362200" y="1371600"/>
              <a:ext cx="0" cy="3810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52" name="Rectangle 20"/>
            <p:cNvSpPr>
              <a:spLocks noChangeArrowheads="1"/>
            </p:cNvSpPr>
            <p:nvPr/>
          </p:nvSpPr>
          <p:spPr bwMode="auto">
            <a:xfrm>
              <a:off x="8915400" y="1600200"/>
              <a:ext cx="990600" cy="838200"/>
            </a:xfrm>
            <a:prstGeom prst="rect">
              <a:avLst/>
            </a:prstGeom>
            <a:noFill/>
            <a:ln w="127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1600" b="1">
                  <a:solidFill>
                    <a:srgbClr val="000000"/>
                  </a:solidFill>
                  <a:latin typeface="Arial" panose="020B0604020202020204" pitchFamily="34" charset="0"/>
                </a:rPr>
                <a:t>Protective</a:t>
              </a:r>
            </a:p>
            <a:p>
              <a:pPr algn="ctr" fontAlgn="base">
                <a:spcBef>
                  <a:spcPct val="0"/>
                </a:spcBef>
                <a:spcAft>
                  <a:spcPct val="0"/>
                </a:spcAft>
                <a:buFontTx/>
                <a:buNone/>
              </a:pPr>
              <a:r>
                <a:rPr lang="en-US" altLang="en-US" sz="1600" b="1">
                  <a:solidFill>
                    <a:srgbClr val="000000"/>
                  </a:solidFill>
                  <a:latin typeface="Arial" panose="020B0604020202020204" pitchFamily="34" charset="0"/>
                </a:rPr>
                <a:t> Coating</a:t>
              </a:r>
            </a:p>
          </p:txBody>
        </p:sp>
        <p:sp>
          <p:nvSpPr>
            <p:cNvPr id="53" name="Rectangle 21"/>
            <p:cNvSpPr>
              <a:spLocks noChangeArrowheads="1"/>
            </p:cNvSpPr>
            <p:nvPr/>
          </p:nvSpPr>
          <p:spPr bwMode="auto">
            <a:xfrm>
              <a:off x="8915400" y="2895600"/>
              <a:ext cx="1066800" cy="304800"/>
            </a:xfrm>
            <a:prstGeom prst="rect">
              <a:avLst/>
            </a:prstGeom>
            <a:noFill/>
            <a:ln w="127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1600" b="1" dirty="0">
                  <a:solidFill>
                    <a:srgbClr val="000000"/>
                  </a:solidFill>
                  <a:latin typeface="Arial" panose="020B0604020202020204" pitchFamily="34" charset="0"/>
                </a:rPr>
                <a:t>Dice</a:t>
              </a:r>
            </a:p>
          </p:txBody>
        </p:sp>
        <p:sp>
          <p:nvSpPr>
            <p:cNvPr id="54" name="Line 22"/>
            <p:cNvSpPr>
              <a:spLocks noChangeShapeType="1"/>
            </p:cNvSpPr>
            <p:nvPr/>
          </p:nvSpPr>
          <p:spPr bwMode="auto">
            <a:xfrm>
              <a:off x="9448800" y="2438400"/>
              <a:ext cx="0" cy="4572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55" name="Line 23"/>
            <p:cNvSpPr>
              <a:spLocks noChangeShapeType="1"/>
            </p:cNvSpPr>
            <p:nvPr/>
          </p:nvSpPr>
          <p:spPr bwMode="auto">
            <a:xfrm>
              <a:off x="9448800" y="3200400"/>
              <a:ext cx="0" cy="30480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56" name="Rectangle 24"/>
            <p:cNvSpPr>
              <a:spLocks noChangeArrowheads="1"/>
            </p:cNvSpPr>
            <p:nvPr/>
          </p:nvSpPr>
          <p:spPr bwMode="auto">
            <a:xfrm>
              <a:off x="5715000" y="1752600"/>
              <a:ext cx="990600" cy="838200"/>
            </a:xfrm>
            <a:prstGeom prst="rect">
              <a:avLst/>
            </a:prstGeom>
            <a:noFill/>
            <a:ln w="12700">
              <a:solidFill>
                <a:srgbClr val="CC0066"/>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fontAlgn="base">
                <a:spcBef>
                  <a:spcPct val="0"/>
                </a:spcBef>
                <a:spcAft>
                  <a:spcPct val="0"/>
                </a:spcAft>
                <a:buFontTx/>
                <a:buNone/>
              </a:pPr>
              <a:r>
                <a:rPr lang="en-US" altLang="en-US" sz="1600" b="1">
                  <a:solidFill>
                    <a:srgbClr val="000000"/>
                  </a:solidFill>
                  <a:latin typeface="Arial" panose="020B0604020202020204" pitchFamily="34" charset="0"/>
                </a:rPr>
                <a:t>Remove</a:t>
              </a:r>
            </a:p>
            <a:p>
              <a:pPr algn="ctr" fontAlgn="base">
                <a:spcBef>
                  <a:spcPct val="0"/>
                </a:spcBef>
                <a:spcAft>
                  <a:spcPct val="0"/>
                </a:spcAft>
                <a:buFontTx/>
                <a:buNone/>
              </a:pPr>
              <a:r>
                <a:rPr lang="en-US" altLang="en-US" sz="1600" b="1">
                  <a:solidFill>
                    <a:srgbClr val="000000"/>
                  </a:solidFill>
                  <a:latin typeface="Arial" panose="020B0604020202020204" pitchFamily="34" charset="0"/>
                </a:rPr>
                <a:t>Residue</a:t>
              </a:r>
            </a:p>
          </p:txBody>
        </p:sp>
        <p:sp>
          <p:nvSpPr>
            <p:cNvPr id="57" name="Line 25"/>
            <p:cNvSpPr>
              <a:spLocks noChangeShapeType="1"/>
            </p:cNvSpPr>
            <p:nvPr/>
          </p:nvSpPr>
          <p:spPr bwMode="auto">
            <a:xfrm>
              <a:off x="8610600" y="1905000"/>
              <a:ext cx="0" cy="16002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58" name="Line 26"/>
            <p:cNvSpPr>
              <a:spLocks noChangeShapeType="1"/>
            </p:cNvSpPr>
            <p:nvPr/>
          </p:nvSpPr>
          <p:spPr bwMode="auto">
            <a:xfrm flipV="1">
              <a:off x="2286000" y="3505200"/>
              <a:ext cx="6324600" cy="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59" name="Line 27"/>
            <p:cNvSpPr>
              <a:spLocks noChangeShapeType="1"/>
            </p:cNvSpPr>
            <p:nvPr/>
          </p:nvSpPr>
          <p:spPr bwMode="auto">
            <a:xfrm>
              <a:off x="2286000" y="2590800"/>
              <a:ext cx="0" cy="914400"/>
            </a:xfrm>
            <a:prstGeom prst="line">
              <a:avLst/>
            </a:prstGeom>
            <a:noFill/>
            <a:ln w="9525">
              <a:solidFill>
                <a:srgbClr val="000000"/>
              </a:solidFill>
              <a:round/>
              <a:headEnd type="triangle" w="med" len="me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60" name="Line 30"/>
            <p:cNvSpPr>
              <a:spLocks noChangeShapeType="1"/>
            </p:cNvSpPr>
            <p:nvPr/>
          </p:nvSpPr>
          <p:spPr bwMode="auto">
            <a:xfrm>
              <a:off x="8229600" y="2895600"/>
              <a:ext cx="381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61" name="Line 31"/>
            <p:cNvSpPr>
              <a:spLocks noChangeShapeType="1"/>
            </p:cNvSpPr>
            <p:nvPr/>
          </p:nvSpPr>
          <p:spPr bwMode="auto">
            <a:xfrm>
              <a:off x="8229600" y="1905000"/>
              <a:ext cx="3810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62" name="Line 32"/>
            <p:cNvSpPr>
              <a:spLocks noChangeShapeType="1"/>
            </p:cNvSpPr>
            <p:nvPr/>
          </p:nvSpPr>
          <p:spPr bwMode="auto">
            <a:xfrm>
              <a:off x="5486400" y="21336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63" name="Line 33"/>
            <p:cNvSpPr>
              <a:spLocks noChangeShapeType="1"/>
            </p:cNvSpPr>
            <p:nvPr/>
          </p:nvSpPr>
          <p:spPr bwMode="auto">
            <a:xfrm>
              <a:off x="7010400" y="25908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64" name="Line 34"/>
            <p:cNvSpPr>
              <a:spLocks noChangeShapeType="1"/>
            </p:cNvSpPr>
            <p:nvPr/>
          </p:nvSpPr>
          <p:spPr bwMode="auto">
            <a:xfrm>
              <a:off x="7010400" y="2057400"/>
              <a:ext cx="2286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65" name="Line 35"/>
            <p:cNvSpPr>
              <a:spLocks noChangeShapeType="1"/>
            </p:cNvSpPr>
            <p:nvPr/>
          </p:nvSpPr>
          <p:spPr bwMode="auto">
            <a:xfrm>
              <a:off x="8610600" y="2133600"/>
              <a:ext cx="3048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66" name="Line 36"/>
            <p:cNvSpPr>
              <a:spLocks noChangeShapeType="1"/>
            </p:cNvSpPr>
            <p:nvPr/>
          </p:nvSpPr>
          <p:spPr bwMode="auto">
            <a:xfrm>
              <a:off x="7010400" y="2057400"/>
              <a:ext cx="0" cy="533400"/>
            </a:xfrm>
            <a:prstGeom prst="line">
              <a:avLst/>
            </a:prstGeom>
            <a:noFill/>
            <a:ln w="9525">
              <a:solidFill>
                <a:srgbClr val="000000"/>
              </a:solidFill>
              <a:round/>
              <a:headEnd/>
              <a:tailEn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sp>
          <p:nvSpPr>
            <p:cNvPr id="67" name="Line 37"/>
            <p:cNvSpPr>
              <a:spLocks noChangeShapeType="1"/>
            </p:cNvSpPr>
            <p:nvPr/>
          </p:nvSpPr>
          <p:spPr bwMode="auto">
            <a:xfrm>
              <a:off x="6705600" y="2133600"/>
              <a:ext cx="304800" cy="0"/>
            </a:xfrm>
            <a:prstGeom prst="line">
              <a:avLst/>
            </a:prstGeom>
            <a:noFill/>
            <a:ln w="9525">
              <a:solidFill>
                <a:srgbClr val="000000"/>
              </a:solidFill>
              <a:round/>
              <a:headEnd/>
              <a:tailEnd type="triangle" w="med" len="med"/>
            </a:ln>
            <a:extLst>
              <a:ext uri="{909E8E84-426E-40DD-AFC4-6F175D3DCCD1}">
                <a14:hiddenFill xmlns:a14="http://schemas.microsoft.com/office/drawing/2010/main">
                  <a:noFill/>
                </a14:hiddenFill>
              </a:ext>
            </a:extLst>
          </p:spPr>
          <p:txBody>
            <a:bodyPr wrap="none" anchor="ctr"/>
            <a:lstStyle/>
            <a:p>
              <a:pPr fontAlgn="base">
                <a:spcBef>
                  <a:spcPct val="0"/>
                </a:spcBef>
                <a:spcAft>
                  <a:spcPct val="0"/>
                </a:spcAft>
                <a:defRPr/>
              </a:pPr>
              <a:endParaRPr lang="en-US" sz="2000" kern="0">
                <a:solidFill>
                  <a:srgbClr val="000000"/>
                </a:solidFill>
                <a:latin typeface="Arial" panose="020B0604020202020204" pitchFamily="34" charset="0"/>
              </a:endParaRPr>
            </a:p>
          </p:txBody>
        </p:sp>
      </p:grpSp>
      <p:pic>
        <p:nvPicPr>
          <p:cNvPr id="69" name="Picture 14" descr="http://www.technologyreview.com/sites/default/files/styles/body_embed/public/legacy/0510briefingax600.jpg?itok=n2lMRfPT">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0907" y="4899224"/>
            <a:ext cx="2671393" cy="185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037569"/>
      </p:ext>
    </p:extLst>
  </p:cSld>
  <p:clrMapOvr>
    <a:masterClrMapping/>
  </p:clrMapOvr>
  <p:transition>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5602" name="Rectangle 1026"/>
          <p:cNvSpPr>
            <a:spLocks noChangeArrowheads="1"/>
          </p:cNvSpPr>
          <p:nvPr/>
        </p:nvSpPr>
        <p:spPr bwMode="auto">
          <a:xfrm>
            <a:off x="3060699" y="200753"/>
            <a:ext cx="6223001" cy="646973"/>
          </a:xfrm>
          <a:prstGeom prst="rect">
            <a:avLst/>
          </a:prstGeom>
          <a:ln>
            <a:noFill/>
          </a:ln>
          <a:effectLst/>
          <a:extLs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107763" dir="2700000" algn="ctr" rotWithShape="0">
                    <a:schemeClr val="bg2"/>
                  </a:outerShdw>
                </a:effectLst>
              </a14:hiddenEffects>
            </a:ext>
          </a:extLst>
        </p:spPr>
        <p:txBody>
          <a:bodyPr wrap="square" lIns="92075" tIns="46038" rIns="92075" bIns="46038" anchor="ctr">
            <a:spAutoFit/>
          </a:bodyPr>
          <a:lstStyle/>
          <a:p>
            <a:pPr eaLnBrk="0" hangingPunct="0"/>
            <a:r>
              <a:rPr lang="en-US" altLang="en-US" sz="3600" dirty="0">
                <a:solidFill>
                  <a:srgbClr val="3333FF"/>
                </a:solidFill>
                <a:latin typeface="Arial" panose="020B0604020202020204" pitchFamily="34" charset="0"/>
                <a:cs typeface="Arial" panose="020B0604020202020204" pitchFamily="34" charset="0"/>
              </a:rPr>
              <a:t>Photolithographic Process</a:t>
            </a:r>
            <a:endParaRPr lang="en-US" altLang="en-US" sz="3200" b="1" dirty="0">
              <a:solidFill>
                <a:srgbClr val="3333FF"/>
              </a:solidFill>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5603" name="Rectangle 1027"/>
          <p:cNvSpPr>
            <a:spLocks noChangeArrowheads="1"/>
          </p:cNvSpPr>
          <p:nvPr/>
        </p:nvSpPr>
        <p:spPr bwMode="auto">
          <a:xfrm>
            <a:off x="3206750" y="5416550"/>
            <a:ext cx="1968500" cy="292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04" name="Rectangle 1028"/>
          <p:cNvSpPr>
            <a:spLocks noChangeArrowheads="1"/>
          </p:cNvSpPr>
          <p:nvPr/>
        </p:nvSpPr>
        <p:spPr bwMode="auto">
          <a:xfrm>
            <a:off x="3205163" y="4662488"/>
            <a:ext cx="1968500" cy="292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05" name="Rectangle 1029"/>
          <p:cNvSpPr>
            <a:spLocks noChangeArrowheads="1"/>
          </p:cNvSpPr>
          <p:nvPr/>
        </p:nvSpPr>
        <p:spPr bwMode="auto">
          <a:xfrm>
            <a:off x="6642100" y="4660900"/>
            <a:ext cx="1968500" cy="292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06" name="Rectangle 1030"/>
          <p:cNvSpPr>
            <a:spLocks noChangeArrowheads="1"/>
          </p:cNvSpPr>
          <p:nvPr/>
        </p:nvSpPr>
        <p:spPr bwMode="auto">
          <a:xfrm>
            <a:off x="6642100" y="5422900"/>
            <a:ext cx="1968500" cy="292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07" name="Rectangle 1031" descr="25%"/>
          <p:cNvSpPr>
            <a:spLocks noChangeArrowheads="1"/>
          </p:cNvSpPr>
          <p:nvPr/>
        </p:nvSpPr>
        <p:spPr bwMode="auto">
          <a:xfrm>
            <a:off x="4965700" y="1325563"/>
            <a:ext cx="1968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08" name="Rectangle 1032" descr="20%"/>
          <p:cNvSpPr>
            <a:spLocks noChangeArrowheads="1"/>
          </p:cNvSpPr>
          <p:nvPr/>
        </p:nvSpPr>
        <p:spPr bwMode="auto">
          <a:xfrm>
            <a:off x="4965700" y="2984500"/>
            <a:ext cx="444500" cy="63500"/>
          </a:xfrm>
          <a:prstGeom prst="rect">
            <a:avLst/>
          </a:prstGeom>
          <a:pattFill prst="pct2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09" name="Rectangle 1033" descr="Large confetti"/>
          <p:cNvSpPr>
            <a:spLocks noChangeArrowheads="1"/>
          </p:cNvSpPr>
          <p:nvPr/>
        </p:nvSpPr>
        <p:spPr bwMode="auto">
          <a:xfrm>
            <a:off x="5422900" y="2984500"/>
            <a:ext cx="292100" cy="63500"/>
          </a:xfrm>
          <a:prstGeom prst="rect">
            <a:avLst/>
          </a:prstGeom>
          <a:pattFill prst="lgConfetti">
            <a:fgClr>
              <a:srgbClr val="FF0033"/>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0" name="Rectangle 1034" descr="Narrow vertical"/>
          <p:cNvSpPr>
            <a:spLocks noChangeArrowheads="1"/>
          </p:cNvSpPr>
          <p:nvPr/>
        </p:nvSpPr>
        <p:spPr bwMode="auto">
          <a:xfrm>
            <a:off x="6184900" y="2984500"/>
            <a:ext cx="292100" cy="63500"/>
          </a:xfrm>
          <a:prstGeom prst="rect">
            <a:avLst/>
          </a:prstGeom>
          <a:pattFill prst="narVert">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1" name="Rectangle 1035"/>
          <p:cNvSpPr>
            <a:spLocks noChangeArrowheads="1"/>
          </p:cNvSpPr>
          <p:nvPr/>
        </p:nvSpPr>
        <p:spPr bwMode="auto">
          <a:xfrm>
            <a:off x="3213100" y="3813175"/>
            <a:ext cx="1968500" cy="292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2" name="Rectangle 1036"/>
          <p:cNvSpPr>
            <a:spLocks noChangeArrowheads="1"/>
          </p:cNvSpPr>
          <p:nvPr/>
        </p:nvSpPr>
        <p:spPr bwMode="auto">
          <a:xfrm>
            <a:off x="3206750" y="4654550"/>
            <a:ext cx="4572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3" name="Rectangle 1037"/>
          <p:cNvSpPr>
            <a:spLocks noChangeArrowheads="1"/>
          </p:cNvSpPr>
          <p:nvPr/>
        </p:nvSpPr>
        <p:spPr bwMode="auto">
          <a:xfrm>
            <a:off x="3968750" y="4654550"/>
            <a:ext cx="4572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4" name="Rectangle 1038"/>
          <p:cNvSpPr>
            <a:spLocks noChangeArrowheads="1"/>
          </p:cNvSpPr>
          <p:nvPr/>
        </p:nvSpPr>
        <p:spPr bwMode="auto">
          <a:xfrm>
            <a:off x="4722813" y="4654550"/>
            <a:ext cx="4572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5" name="Rectangle 1039"/>
          <p:cNvSpPr>
            <a:spLocks noChangeArrowheads="1"/>
          </p:cNvSpPr>
          <p:nvPr/>
        </p:nvSpPr>
        <p:spPr bwMode="auto">
          <a:xfrm>
            <a:off x="7092950" y="4654550"/>
            <a:ext cx="3048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6" name="Rectangle 1040"/>
          <p:cNvSpPr>
            <a:spLocks noChangeArrowheads="1"/>
          </p:cNvSpPr>
          <p:nvPr/>
        </p:nvSpPr>
        <p:spPr bwMode="auto">
          <a:xfrm>
            <a:off x="7854950" y="4654550"/>
            <a:ext cx="3048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7" name="Rectangle 1041"/>
          <p:cNvSpPr>
            <a:spLocks noChangeArrowheads="1"/>
          </p:cNvSpPr>
          <p:nvPr/>
        </p:nvSpPr>
        <p:spPr bwMode="auto">
          <a:xfrm>
            <a:off x="7092950" y="5416550"/>
            <a:ext cx="3048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8" name="Rectangle 1042"/>
          <p:cNvSpPr>
            <a:spLocks noChangeArrowheads="1"/>
          </p:cNvSpPr>
          <p:nvPr/>
        </p:nvSpPr>
        <p:spPr bwMode="auto">
          <a:xfrm>
            <a:off x="7854950" y="5416550"/>
            <a:ext cx="3048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19" name="Rectangle 1043"/>
          <p:cNvSpPr>
            <a:spLocks noChangeArrowheads="1"/>
          </p:cNvSpPr>
          <p:nvPr/>
        </p:nvSpPr>
        <p:spPr bwMode="auto">
          <a:xfrm>
            <a:off x="2971800" y="1385888"/>
            <a:ext cx="11239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b="1">
                <a:solidFill>
                  <a:srgbClr val="000000"/>
                </a:solidFill>
              </a:rPr>
              <a:t>Substrate</a:t>
            </a:r>
          </a:p>
        </p:txBody>
      </p:sp>
      <p:sp>
        <p:nvSpPr>
          <p:cNvPr id="25620" name="Rectangle 1044"/>
          <p:cNvSpPr>
            <a:spLocks noChangeArrowheads="1"/>
          </p:cNvSpPr>
          <p:nvPr/>
        </p:nvSpPr>
        <p:spPr bwMode="auto">
          <a:xfrm>
            <a:off x="2678114" y="1073151"/>
            <a:ext cx="1406525" cy="409575"/>
          </a:xfrm>
          <a:prstGeom prst="rect">
            <a:avLst/>
          </a:prstGeom>
          <a:noFill/>
          <a:ln w="127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2000" b="1">
                <a:solidFill>
                  <a:srgbClr val="FF3300"/>
                </a:solidFill>
              </a:rPr>
              <a:t>Photoresist</a:t>
            </a:r>
          </a:p>
        </p:txBody>
      </p:sp>
      <p:sp>
        <p:nvSpPr>
          <p:cNvPr id="25621" name="Line 1045"/>
          <p:cNvSpPr>
            <a:spLocks noChangeShapeType="1"/>
          </p:cNvSpPr>
          <p:nvPr/>
        </p:nvSpPr>
        <p:spPr bwMode="auto">
          <a:xfrm>
            <a:off x="4046538" y="1339850"/>
            <a:ext cx="760412"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22" name="Line 1046"/>
          <p:cNvSpPr>
            <a:spLocks noChangeShapeType="1"/>
          </p:cNvSpPr>
          <p:nvPr/>
        </p:nvSpPr>
        <p:spPr bwMode="auto">
          <a:xfrm>
            <a:off x="4046538" y="1606550"/>
            <a:ext cx="760412"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23" name="Rectangle 1047"/>
          <p:cNvSpPr>
            <a:spLocks noChangeArrowheads="1"/>
          </p:cNvSpPr>
          <p:nvPr/>
        </p:nvSpPr>
        <p:spPr bwMode="auto">
          <a:xfrm>
            <a:off x="8699501" y="1287463"/>
            <a:ext cx="87471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600" b="1">
                <a:solidFill>
                  <a:srgbClr val="000000"/>
                </a:solidFill>
                <a:effectLst>
                  <a:outerShdw blurRad="38100" dist="38100" dir="2700000" algn="tl">
                    <a:srgbClr val="C0C0C0"/>
                  </a:outerShdw>
                </a:effectLst>
              </a:rPr>
              <a:t>Coating</a:t>
            </a:r>
          </a:p>
        </p:txBody>
      </p:sp>
      <p:sp>
        <p:nvSpPr>
          <p:cNvPr id="25624" name="Rectangle 1048"/>
          <p:cNvSpPr>
            <a:spLocks noChangeArrowheads="1"/>
          </p:cNvSpPr>
          <p:nvPr/>
        </p:nvSpPr>
        <p:spPr bwMode="auto">
          <a:xfrm>
            <a:off x="3206750" y="5416550"/>
            <a:ext cx="4572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25" name="Rectangle 1049"/>
          <p:cNvSpPr>
            <a:spLocks noChangeArrowheads="1"/>
          </p:cNvSpPr>
          <p:nvPr/>
        </p:nvSpPr>
        <p:spPr bwMode="auto">
          <a:xfrm>
            <a:off x="3968750" y="5416550"/>
            <a:ext cx="4572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26" name="Rectangle 1050"/>
          <p:cNvSpPr>
            <a:spLocks noChangeArrowheads="1"/>
          </p:cNvSpPr>
          <p:nvPr/>
        </p:nvSpPr>
        <p:spPr bwMode="auto">
          <a:xfrm>
            <a:off x="4730750" y="5416550"/>
            <a:ext cx="457200" cy="762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27" name="Line 1051"/>
          <p:cNvSpPr>
            <a:spLocks noChangeShapeType="1"/>
          </p:cNvSpPr>
          <p:nvPr/>
        </p:nvSpPr>
        <p:spPr bwMode="auto">
          <a:xfrm>
            <a:off x="5492750" y="2141538"/>
            <a:ext cx="0" cy="7604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28" name="Line 1052"/>
          <p:cNvSpPr>
            <a:spLocks noChangeShapeType="1"/>
          </p:cNvSpPr>
          <p:nvPr/>
        </p:nvSpPr>
        <p:spPr bwMode="auto">
          <a:xfrm>
            <a:off x="5645150" y="2141538"/>
            <a:ext cx="0" cy="7604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29" name="Line 1053"/>
          <p:cNvSpPr>
            <a:spLocks noChangeShapeType="1"/>
          </p:cNvSpPr>
          <p:nvPr/>
        </p:nvSpPr>
        <p:spPr bwMode="auto">
          <a:xfrm>
            <a:off x="6254750" y="2141538"/>
            <a:ext cx="0" cy="7604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0" name="Line 1054"/>
          <p:cNvSpPr>
            <a:spLocks noChangeShapeType="1"/>
          </p:cNvSpPr>
          <p:nvPr/>
        </p:nvSpPr>
        <p:spPr bwMode="auto">
          <a:xfrm>
            <a:off x="6407150" y="2141538"/>
            <a:ext cx="0" cy="7604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1" name="Line 1055"/>
          <p:cNvSpPr>
            <a:spLocks noChangeShapeType="1"/>
          </p:cNvSpPr>
          <p:nvPr/>
        </p:nvSpPr>
        <p:spPr bwMode="auto">
          <a:xfrm>
            <a:off x="53403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2" name="Line 1056"/>
          <p:cNvSpPr>
            <a:spLocks noChangeShapeType="1"/>
          </p:cNvSpPr>
          <p:nvPr/>
        </p:nvSpPr>
        <p:spPr bwMode="auto">
          <a:xfrm>
            <a:off x="51879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3" name="Line 1057"/>
          <p:cNvSpPr>
            <a:spLocks noChangeShapeType="1"/>
          </p:cNvSpPr>
          <p:nvPr/>
        </p:nvSpPr>
        <p:spPr bwMode="auto">
          <a:xfrm>
            <a:off x="50355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4" name="Line 1058"/>
          <p:cNvSpPr>
            <a:spLocks noChangeShapeType="1"/>
          </p:cNvSpPr>
          <p:nvPr/>
        </p:nvSpPr>
        <p:spPr bwMode="auto">
          <a:xfrm>
            <a:off x="4960938" y="2673350"/>
            <a:ext cx="455612"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5" name="Line 1059"/>
          <p:cNvSpPr>
            <a:spLocks noChangeShapeType="1"/>
          </p:cNvSpPr>
          <p:nvPr/>
        </p:nvSpPr>
        <p:spPr bwMode="auto">
          <a:xfrm>
            <a:off x="6484938" y="2673350"/>
            <a:ext cx="4556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6" name="Line 1060"/>
          <p:cNvSpPr>
            <a:spLocks noChangeShapeType="1"/>
          </p:cNvSpPr>
          <p:nvPr/>
        </p:nvSpPr>
        <p:spPr bwMode="auto">
          <a:xfrm>
            <a:off x="5722938" y="2673350"/>
            <a:ext cx="455612"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7" name="Line 1061"/>
          <p:cNvSpPr>
            <a:spLocks noChangeShapeType="1"/>
          </p:cNvSpPr>
          <p:nvPr/>
        </p:nvSpPr>
        <p:spPr bwMode="auto">
          <a:xfrm>
            <a:off x="68643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8" name="Line 1062"/>
          <p:cNvSpPr>
            <a:spLocks noChangeShapeType="1"/>
          </p:cNvSpPr>
          <p:nvPr/>
        </p:nvSpPr>
        <p:spPr bwMode="auto">
          <a:xfrm>
            <a:off x="67119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39" name="Line 1063"/>
          <p:cNvSpPr>
            <a:spLocks noChangeShapeType="1"/>
          </p:cNvSpPr>
          <p:nvPr/>
        </p:nvSpPr>
        <p:spPr bwMode="auto">
          <a:xfrm>
            <a:off x="65595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40" name="Line 1064"/>
          <p:cNvSpPr>
            <a:spLocks noChangeShapeType="1"/>
          </p:cNvSpPr>
          <p:nvPr/>
        </p:nvSpPr>
        <p:spPr bwMode="auto">
          <a:xfrm>
            <a:off x="6484938" y="2673350"/>
            <a:ext cx="455612" cy="0"/>
          </a:xfrm>
          <a:prstGeom prst="line">
            <a:avLst/>
          </a:prstGeom>
          <a:noFill/>
          <a:ln w="508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41" name="Line 1065"/>
          <p:cNvSpPr>
            <a:spLocks noChangeShapeType="1"/>
          </p:cNvSpPr>
          <p:nvPr/>
        </p:nvSpPr>
        <p:spPr bwMode="auto">
          <a:xfrm>
            <a:off x="57975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42" name="Line 1066"/>
          <p:cNvSpPr>
            <a:spLocks noChangeShapeType="1"/>
          </p:cNvSpPr>
          <p:nvPr/>
        </p:nvSpPr>
        <p:spPr bwMode="auto">
          <a:xfrm>
            <a:off x="59499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43" name="Line 1067"/>
          <p:cNvSpPr>
            <a:spLocks noChangeShapeType="1"/>
          </p:cNvSpPr>
          <p:nvPr/>
        </p:nvSpPr>
        <p:spPr bwMode="auto">
          <a:xfrm>
            <a:off x="6102350" y="2141538"/>
            <a:ext cx="0" cy="5318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44" name="Rectangle 1068"/>
          <p:cNvSpPr>
            <a:spLocks noChangeArrowheads="1"/>
          </p:cNvSpPr>
          <p:nvPr/>
        </p:nvSpPr>
        <p:spPr bwMode="auto">
          <a:xfrm>
            <a:off x="3421063" y="2543176"/>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b="1">
                <a:solidFill>
                  <a:srgbClr val="000000"/>
                </a:solidFill>
              </a:rPr>
              <a:t>Mask</a:t>
            </a:r>
          </a:p>
        </p:txBody>
      </p:sp>
      <p:sp>
        <p:nvSpPr>
          <p:cNvPr id="25645" name="Rectangle 1069"/>
          <p:cNvSpPr>
            <a:spLocks noChangeArrowheads="1"/>
          </p:cNvSpPr>
          <p:nvPr/>
        </p:nvSpPr>
        <p:spPr bwMode="auto">
          <a:xfrm>
            <a:off x="5770563" y="1797051"/>
            <a:ext cx="379912" cy="308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400" i="1">
                <a:solidFill>
                  <a:srgbClr val="000000"/>
                </a:solidFill>
              </a:rPr>
              <a:t>h</a:t>
            </a:r>
            <a:r>
              <a:rPr lang="en-US" altLang="en-US" sz="1400" i="1">
                <a:solidFill>
                  <a:srgbClr val="000000"/>
                </a:solidFill>
                <a:latin typeface="Symbol" pitchFamily="18" charset="2"/>
              </a:rPr>
              <a:t>u</a:t>
            </a:r>
          </a:p>
        </p:txBody>
      </p:sp>
      <p:sp>
        <p:nvSpPr>
          <p:cNvPr id="25646" name="Line 1070"/>
          <p:cNvSpPr>
            <a:spLocks noChangeShapeType="1"/>
          </p:cNvSpPr>
          <p:nvPr/>
        </p:nvSpPr>
        <p:spPr bwMode="auto">
          <a:xfrm>
            <a:off x="4122738" y="2673350"/>
            <a:ext cx="760412" cy="0"/>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47" name="Rectangle 1071"/>
          <p:cNvSpPr>
            <a:spLocks noChangeArrowheads="1"/>
          </p:cNvSpPr>
          <p:nvPr/>
        </p:nvSpPr>
        <p:spPr bwMode="auto">
          <a:xfrm>
            <a:off x="8775700" y="4551363"/>
            <a:ext cx="9525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600" b="1">
                <a:solidFill>
                  <a:srgbClr val="000000"/>
                </a:solidFill>
                <a:effectLst>
                  <a:outerShdw blurRad="38100" dist="38100" dir="2700000" algn="tl">
                    <a:srgbClr val="C0C0C0"/>
                  </a:outerShdw>
                </a:effectLst>
              </a:rPr>
              <a:t>Transfer</a:t>
            </a:r>
          </a:p>
        </p:txBody>
      </p:sp>
      <p:sp>
        <p:nvSpPr>
          <p:cNvPr id="25648" name="Rectangle 1072"/>
          <p:cNvSpPr>
            <a:spLocks noChangeArrowheads="1"/>
          </p:cNvSpPr>
          <p:nvPr/>
        </p:nvSpPr>
        <p:spPr bwMode="auto">
          <a:xfrm>
            <a:off x="8802689" y="5365750"/>
            <a:ext cx="62547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600" b="1">
                <a:solidFill>
                  <a:srgbClr val="000000"/>
                </a:solidFill>
                <a:effectLst>
                  <a:outerShdw blurRad="38100" dist="38100" dir="2700000" algn="tl">
                    <a:srgbClr val="C0C0C0"/>
                  </a:outerShdw>
                </a:effectLst>
              </a:rPr>
              <a:t>Strip</a:t>
            </a:r>
          </a:p>
        </p:txBody>
      </p:sp>
      <p:sp>
        <p:nvSpPr>
          <p:cNvPr id="25649" name="Line 1073"/>
          <p:cNvSpPr>
            <a:spLocks noChangeShapeType="1"/>
          </p:cNvSpPr>
          <p:nvPr/>
        </p:nvSpPr>
        <p:spPr bwMode="auto">
          <a:xfrm flipH="1">
            <a:off x="4203700" y="3206750"/>
            <a:ext cx="67945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50" name="Line 1074"/>
          <p:cNvSpPr>
            <a:spLocks noChangeShapeType="1"/>
          </p:cNvSpPr>
          <p:nvPr/>
        </p:nvSpPr>
        <p:spPr bwMode="auto">
          <a:xfrm>
            <a:off x="4197350" y="3208338"/>
            <a:ext cx="0" cy="3794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51" name="Line 1075"/>
          <p:cNvSpPr>
            <a:spLocks noChangeShapeType="1"/>
          </p:cNvSpPr>
          <p:nvPr/>
        </p:nvSpPr>
        <p:spPr bwMode="auto">
          <a:xfrm flipH="1">
            <a:off x="6967538" y="3206750"/>
            <a:ext cx="6588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52" name="Line 1076"/>
          <p:cNvSpPr>
            <a:spLocks noChangeShapeType="1"/>
          </p:cNvSpPr>
          <p:nvPr/>
        </p:nvSpPr>
        <p:spPr bwMode="auto">
          <a:xfrm>
            <a:off x="7626350" y="3208338"/>
            <a:ext cx="0" cy="379412"/>
          </a:xfrm>
          <a:prstGeom prst="line">
            <a:avLst/>
          </a:prstGeom>
          <a:noFill/>
          <a:ln w="12700">
            <a:solidFill>
              <a:schemeClr val="tx1"/>
            </a:solidFill>
            <a:round/>
            <a:headEnd type="none" w="sm" len="sm"/>
            <a:tailEnd type="stealth"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53" name="Rectangle 1077"/>
          <p:cNvSpPr>
            <a:spLocks noChangeArrowheads="1"/>
          </p:cNvSpPr>
          <p:nvPr/>
        </p:nvSpPr>
        <p:spPr bwMode="auto">
          <a:xfrm>
            <a:off x="4057651" y="2817813"/>
            <a:ext cx="9191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600" b="1" i="1">
                <a:solidFill>
                  <a:srgbClr val="FF3300"/>
                </a:solidFill>
              </a:rPr>
              <a:t>Negative</a:t>
            </a:r>
          </a:p>
        </p:txBody>
      </p:sp>
      <p:sp>
        <p:nvSpPr>
          <p:cNvPr id="25654" name="Rectangle 1078"/>
          <p:cNvSpPr>
            <a:spLocks noChangeArrowheads="1"/>
          </p:cNvSpPr>
          <p:nvPr/>
        </p:nvSpPr>
        <p:spPr bwMode="auto">
          <a:xfrm>
            <a:off x="6989763" y="2817813"/>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b="1" i="1">
                <a:solidFill>
                  <a:srgbClr val="FF3300"/>
                </a:solidFill>
              </a:rPr>
              <a:t>Positive</a:t>
            </a:r>
          </a:p>
        </p:txBody>
      </p:sp>
      <p:sp>
        <p:nvSpPr>
          <p:cNvPr id="25655" name="Line 1079"/>
          <p:cNvSpPr>
            <a:spLocks noChangeShapeType="1"/>
          </p:cNvSpPr>
          <p:nvPr/>
        </p:nvSpPr>
        <p:spPr bwMode="auto">
          <a:xfrm>
            <a:off x="3217863" y="5483225"/>
            <a:ext cx="457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56" name="Line 1080"/>
          <p:cNvSpPr>
            <a:spLocks noChangeShapeType="1"/>
          </p:cNvSpPr>
          <p:nvPr/>
        </p:nvSpPr>
        <p:spPr bwMode="auto">
          <a:xfrm>
            <a:off x="4732338" y="5492750"/>
            <a:ext cx="4556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57" name="Line 1081"/>
          <p:cNvSpPr>
            <a:spLocks noChangeShapeType="1"/>
          </p:cNvSpPr>
          <p:nvPr/>
        </p:nvSpPr>
        <p:spPr bwMode="auto">
          <a:xfrm>
            <a:off x="3979863" y="5492750"/>
            <a:ext cx="457200"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58" name="Line 1082"/>
          <p:cNvSpPr>
            <a:spLocks noChangeShapeType="1"/>
          </p:cNvSpPr>
          <p:nvPr/>
        </p:nvSpPr>
        <p:spPr bwMode="auto">
          <a:xfrm>
            <a:off x="4730750" y="5418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59" name="Line 1083"/>
          <p:cNvSpPr>
            <a:spLocks noChangeShapeType="1"/>
          </p:cNvSpPr>
          <p:nvPr/>
        </p:nvSpPr>
        <p:spPr bwMode="auto">
          <a:xfrm>
            <a:off x="4437063" y="5418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0" name="Line 1084"/>
          <p:cNvSpPr>
            <a:spLocks noChangeShapeType="1"/>
          </p:cNvSpPr>
          <p:nvPr/>
        </p:nvSpPr>
        <p:spPr bwMode="auto">
          <a:xfrm>
            <a:off x="3968750" y="5418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1" name="Line 1085"/>
          <p:cNvSpPr>
            <a:spLocks noChangeShapeType="1"/>
          </p:cNvSpPr>
          <p:nvPr/>
        </p:nvSpPr>
        <p:spPr bwMode="auto">
          <a:xfrm>
            <a:off x="3675063" y="5418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2" name="Rectangle 1086" descr="Narrow vertical"/>
          <p:cNvSpPr>
            <a:spLocks noChangeArrowheads="1"/>
          </p:cNvSpPr>
          <p:nvPr/>
        </p:nvSpPr>
        <p:spPr bwMode="auto">
          <a:xfrm>
            <a:off x="4432300" y="3746500"/>
            <a:ext cx="292100" cy="63500"/>
          </a:xfrm>
          <a:prstGeom prst="rect">
            <a:avLst/>
          </a:prstGeom>
          <a:pattFill prst="narVert">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3" name="Rectangle 1087" descr="Narrow vertical"/>
          <p:cNvSpPr>
            <a:spLocks noChangeArrowheads="1"/>
          </p:cNvSpPr>
          <p:nvPr/>
        </p:nvSpPr>
        <p:spPr bwMode="auto">
          <a:xfrm>
            <a:off x="3670300" y="3746500"/>
            <a:ext cx="292100" cy="63500"/>
          </a:xfrm>
          <a:prstGeom prst="rect">
            <a:avLst/>
          </a:prstGeom>
          <a:pattFill prst="narVert">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4" name="Line 1088"/>
          <p:cNvSpPr>
            <a:spLocks noChangeShapeType="1"/>
          </p:cNvSpPr>
          <p:nvPr/>
        </p:nvSpPr>
        <p:spPr bwMode="auto">
          <a:xfrm>
            <a:off x="3208338" y="4735513"/>
            <a:ext cx="46196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5" name="Line 1089"/>
          <p:cNvSpPr>
            <a:spLocks noChangeShapeType="1"/>
          </p:cNvSpPr>
          <p:nvPr/>
        </p:nvSpPr>
        <p:spPr bwMode="auto">
          <a:xfrm>
            <a:off x="4725988" y="4741864"/>
            <a:ext cx="461962" cy="1587"/>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6" name="Line 1090"/>
          <p:cNvSpPr>
            <a:spLocks noChangeShapeType="1"/>
          </p:cNvSpPr>
          <p:nvPr/>
        </p:nvSpPr>
        <p:spPr bwMode="auto">
          <a:xfrm>
            <a:off x="3970338" y="4740275"/>
            <a:ext cx="4556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7" name="Line 1091"/>
          <p:cNvSpPr>
            <a:spLocks noChangeShapeType="1"/>
          </p:cNvSpPr>
          <p:nvPr/>
        </p:nvSpPr>
        <p:spPr bwMode="auto">
          <a:xfrm>
            <a:off x="4722813" y="46688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8" name="Line 1092"/>
          <p:cNvSpPr>
            <a:spLocks noChangeShapeType="1"/>
          </p:cNvSpPr>
          <p:nvPr/>
        </p:nvSpPr>
        <p:spPr bwMode="auto">
          <a:xfrm>
            <a:off x="4430713" y="4656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69" name="Line 1093"/>
          <p:cNvSpPr>
            <a:spLocks noChangeShapeType="1"/>
          </p:cNvSpPr>
          <p:nvPr/>
        </p:nvSpPr>
        <p:spPr bwMode="auto">
          <a:xfrm>
            <a:off x="3960813" y="4673601"/>
            <a:ext cx="0" cy="74613"/>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0" name="Line 1094"/>
          <p:cNvSpPr>
            <a:spLocks noChangeShapeType="1"/>
          </p:cNvSpPr>
          <p:nvPr/>
        </p:nvSpPr>
        <p:spPr bwMode="auto">
          <a:xfrm>
            <a:off x="3668713" y="4656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1" name="Line 1095"/>
          <p:cNvSpPr>
            <a:spLocks noChangeShapeType="1"/>
          </p:cNvSpPr>
          <p:nvPr/>
        </p:nvSpPr>
        <p:spPr bwMode="auto">
          <a:xfrm>
            <a:off x="8170863" y="4656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2" name="Line 1096"/>
          <p:cNvSpPr>
            <a:spLocks noChangeShapeType="1"/>
          </p:cNvSpPr>
          <p:nvPr/>
        </p:nvSpPr>
        <p:spPr bwMode="auto">
          <a:xfrm>
            <a:off x="7854950" y="4656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3" name="Line 1097"/>
          <p:cNvSpPr>
            <a:spLocks noChangeShapeType="1"/>
          </p:cNvSpPr>
          <p:nvPr/>
        </p:nvSpPr>
        <p:spPr bwMode="auto">
          <a:xfrm>
            <a:off x="7408863" y="4656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4" name="Line 1098"/>
          <p:cNvSpPr>
            <a:spLocks noChangeShapeType="1"/>
          </p:cNvSpPr>
          <p:nvPr/>
        </p:nvSpPr>
        <p:spPr bwMode="auto">
          <a:xfrm>
            <a:off x="8170863" y="5418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5" name="Line 1099"/>
          <p:cNvSpPr>
            <a:spLocks noChangeShapeType="1"/>
          </p:cNvSpPr>
          <p:nvPr/>
        </p:nvSpPr>
        <p:spPr bwMode="auto">
          <a:xfrm>
            <a:off x="7092950" y="4656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6" name="Line 1100"/>
          <p:cNvSpPr>
            <a:spLocks noChangeShapeType="1"/>
          </p:cNvSpPr>
          <p:nvPr/>
        </p:nvSpPr>
        <p:spPr bwMode="auto">
          <a:xfrm>
            <a:off x="7854950" y="5418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7" name="Line 1101"/>
          <p:cNvSpPr>
            <a:spLocks noChangeShapeType="1"/>
          </p:cNvSpPr>
          <p:nvPr/>
        </p:nvSpPr>
        <p:spPr bwMode="auto">
          <a:xfrm>
            <a:off x="7408863" y="5418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8" name="Line 1102"/>
          <p:cNvSpPr>
            <a:spLocks noChangeShapeType="1"/>
          </p:cNvSpPr>
          <p:nvPr/>
        </p:nvSpPr>
        <p:spPr bwMode="auto">
          <a:xfrm>
            <a:off x="7092950" y="5418138"/>
            <a:ext cx="0" cy="74612"/>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79" name="Line 1103"/>
          <p:cNvSpPr>
            <a:spLocks noChangeShapeType="1"/>
          </p:cNvSpPr>
          <p:nvPr/>
        </p:nvSpPr>
        <p:spPr bwMode="auto">
          <a:xfrm>
            <a:off x="7094538" y="4740275"/>
            <a:ext cx="3032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0" name="Line 1104"/>
          <p:cNvSpPr>
            <a:spLocks noChangeShapeType="1"/>
          </p:cNvSpPr>
          <p:nvPr/>
        </p:nvSpPr>
        <p:spPr bwMode="auto">
          <a:xfrm>
            <a:off x="7856538" y="4740275"/>
            <a:ext cx="3032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1" name="Line 1105"/>
          <p:cNvSpPr>
            <a:spLocks noChangeShapeType="1"/>
          </p:cNvSpPr>
          <p:nvPr/>
        </p:nvSpPr>
        <p:spPr bwMode="auto">
          <a:xfrm>
            <a:off x="7094538" y="5502275"/>
            <a:ext cx="3032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2" name="Line 1106"/>
          <p:cNvSpPr>
            <a:spLocks noChangeShapeType="1"/>
          </p:cNvSpPr>
          <p:nvPr/>
        </p:nvSpPr>
        <p:spPr bwMode="auto">
          <a:xfrm>
            <a:off x="7856538" y="5502275"/>
            <a:ext cx="303212" cy="0"/>
          </a:xfrm>
          <a:prstGeom prst="line">
            <a:avLst/>
          </a:prstGeom>
          <a:noFill/>
          <a:ln w="127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3" name="Rectangle 1107"/>
          <p:cNvSpPr>
            <a:spLocks noChangeArrowheads="1"/>
          </p:cNvSpPr>
          <p:nvPr/>
        </p:nvSpPr>
        <p:spPr bwMode="auto">
          <a:xfrm>
            <a:off x="6642100" y="3813175"/>
            <a:ext cx="1968500" cy="292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4" name="Rectangle 1108"/>
          <p:cNvSpPr>
            <a:spLocks noChangeArrowheads="1"/>
          </p:cNvSpPr>
          <p:nvPr/>
        </p:nvSpPr>
        <p:spPr bwMode="auto">
          <a:xfrm>
            <a:off x="4965700" y="3051175"/>
            <a:ext cx="1968500" cy="292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5" name="Rectangle 1109" descr="20%"/>
          <p:cNvSpPr>
            <a:spLocks noChangeArrowheads="1"/>
          </p:cNvSpPr>
          <p:nvPr/>
        </p:nvSpPr>
        <p:spPr bwMode="auto">
          <a:xfrm>
            <a:off x="5727700" y="2984500"/>
            <a:ext cx="444500" cy="63500"/>
          </a:xfrm>
          <a:prstGeom prst="rect">
            <a:avLst/>
          </a:prstGeom>
          <a:pattFill prst="pct2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6" name="Rectangle 1110" descr="Wide upward diagonal"/>
          <p:cNvSpPr>
            <a:spLocks noChangeArrowheads="1"/>
          </p:cNvSpPr>
          <p:nvPr/>
        </p:nvSpPr>
        <p:spPr bwMode="auto">
          <a:xfrm>
            <a:off x="6489700" y="2984500"/>
            <a:ext cx="444500" cy="63500"/>
          </a:xfrm>
          <a:prstGeom prst="rect">
            <a:avLst/>
          </a:prstGeom>
          <a:pattFill prst="wdUpDiag">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7" name="Rectangle 1111" descr="20%"/>
          <p:cNvSpPr>
            <a:spLocks noChangeArrowheads="1"/>
          </p:cNvSpPr>
          <p:nvPr/>
        </p:nvSpPr>
        <p:spPr bwMode="auto">
          <a:xfrm>
            <a:off x="6642100" y="3746500"/>
            <a:ext cx="444500" cy="63500"/>
          </a:xfrm>
          <a:prstGeom prst="rect">
            <a:avLst/>
          </a:prstGeom>
          <a:pattFill prst="pct2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8" name="Rectangle 1112" descr="20%"/>
          <p:cNvSpPr>
            <a:spLocks noChangeArrowheads="1"/>
          </p:cNvSpPr>
          <p:nvPr/>
        </p:nvSpPr>
        <p:spPr bwMode="auto">
          <a:xfrm>
            <a:off x="8166100" y="3746500"/>
            <a:ext cx="444500" cy="63500"/>
          </a:xfrm>
          <a:prstGeom prst="rect">
            <a:avLst/>
          </a:prstGeom>
          <a:pattFill prst="pct2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89" name="Rectangle 1113" descr="20%"/>
          <p:cNvSpPr>
            <a:spLocks noChangeArrowheads="1"/>
          </p:cNvSpPr>
          <p:nvPr/>
        </p:nvSpPr>
        <p:spPr bwMode="auto">
          <a:xfrm>
            <a:off x="7404100" y="3746500"/>
            <a:ext cx="444500" cy="63500"/>
          </a:xfrm>
          <a:prstGeom prst="rect">
            <a:avLst/>
          </a:prstGeom>
          <a:pattFill prst="pct20">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0" name="Rectangle 1114" descr="25%"/>
          <p:cNvSpPr>
            <a:spLocks noChangeArrowheads="1"/>
          </p:cNvSpPr>
          <p:nvPr/>
        </p:nvSpPr>
        <p:spPr bwMode="auto">
          <a:xfrm>
            <a:off x="4965700" y="2984500"/>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1" name="Rectangle 1115" descr="Wide upward diagonal"/>
          <p:cNvSpPr>
            <a:spLocks noChangeArrowheads="1"/>
          </p:cNvSpPr>
          <p:nvPr/>
        </p:nvSpPr>
        <p:spPr bwMode="auto">
          <a:xfrm>
            <a:off x="8166100" y="3746500"/>
            <a:ext cx="444500" cy="63500"/>
          </a:xfrm>
          <a:prstGeom prst="rect">
            <a:avLst/>
          </a:prstGeom>
          <a:pattFill prst="wdUpDiag">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2" name="Rectangle 1116" descr="Wide upward diagonal"/>
          <p:cNvSpPr>
            <a:spLocks noChangeArrowheads="1"/>
          </p:cNvSpPr>
          <p:nvPr/>
        </p:nvSpPr>
        <p:spPr bwMode="auto">
          <a:xfrm>
            <a:off x="7404100" y="3746500"/>
            <a:ext cx="444500" cy="63500"/>
          </a:xfrm>
          <a:prstGeom prst="rect">
            <a:avLst/>
          </a:prstGeom>
          <a:pattFill prst="wdUpDiag">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3" name="Rectangle 1117" descr="Wide upward diagonal"/>
          <p:cNvSpPr>
            <a:spLocks noChangeArrowheads="1"/>
          </p:cNvSpPr>
          <p:nvPr/>
        </p:nvSpPr>
        <p:spPr bwMode="auto">
          <a:xfrm>
            <a:off x="6642100" y="3746500"/>
            <a:ext cx="444500" cy="63500"/>
          </a:xfrm>
          <a:prstGeom prst="rect">
            <a:avLst/>
          </a:prstGeom>
          <a:pattFill prst="wdUpDiag">
            <a:fgClr>
              <a:schemeClr val="accent1"/>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4" name="Rectangle 1118"/>
          <p:cNvSpPr>
            <a:spLocks noChangeArrowheads="1"/>
          </p:cNvSpPr>
          <p:nvPr/>
        </p:nvSpPr>
        <p:spPr bwMode="auto">
          <a:xfrm>
            <a:off x="5727700" y="2984500"/>
            <a:ext cx="444500" cy="63500"/>
          </a:xfrm>
          <a:prstGeom prst="rect">
            <a:avLst/>
          </a:prstGeom>
          <a:solidFill>
            <a:schemeClr val="accent2"/>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5" name="Rectangle 1119"/>
          <p:cNvSpPr>
            <a:spLocks noChangeArrowheads="1"/>
          </p:cNvSpPr>
          <p:nvPr/>
        </p:nvSpPr>
        <p:spPr bwMode="auto">
          <a:xfrm>
            <a:off x="6184900" y="2984500"/>
            <a:ext cx="292100" cy="63500"/>
          </a:xfrm>
          <a:prstGeom prst="rect">
            <a:avLst/>
          </a:prstGeom>
          <a:solidFill>
            <a:schemeClr val="accent1"/>
          </a:soli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6" name="Rectangle 1120" descr="Large confetti"/>
          <p:cNvSpPr>
            <a:spLocks noChangeArrowheads="1"/>
          </p:cNvSpPr>
          <p:nvPr/>
        </p:nvSpPr>
        <p:spPr bwMode="auto">
          <a:xfrm>
            <a:off x="3670300" y="3746500"/>
            <a:ext cx="292100" cy="63500"/>
          </a:xfrm>
          <a:prstGeom prst="rect">
            <a:avLst/>
          </a:prstGeom>
          <a:pattFill prst="lgConfetti">
            <a:fgClr>
              <a:srgbClr val="FF0033"/>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7" name="Rectangle 1121" descr="Large confetti"/>
          <p:cNvSpPr>
            <a:spLocks noChangeArrowheads="1"/>
          </p:cNvSpPr>
          <p:nvPr/>
        </p:nvSpPr>
        <p:spPr bwMode="auto">
          <a:xfrm>
            <a:off x="4432300" y="3746500"/>
            <a:ext cx="292100" cy="63500"/>
          </a:xfrm>
          <a:prstGeom prst="rect">
            <a:avLst/>
          </a:prstGeom>
          <a:pattFill prst="lgConfetti">
            <a:fgClr>
              <a:srgbClr val="FF0033"/>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8" name="Rectangle 1122" descr="Large confetti"/>
          <p:cNvSpPr>
            <a:spLocks noChangeArrowheads="1"/>
          </p:cNvSpPr>
          <p:nvPr/>
        </p:nvSpPr>
        <p:spPr bwMode="auto">
          <a:xfrm>
            <a:off x="3662363" y="4589463"/>
            <a:ext cx="292100" cy="63500"/>
          </a:xfrm>
          <a:prstGeom prst="rect">
            <a:avLst/>
          </a:prstGeom>
          <a:pattFill prst="lgConfetti">
            <a:fgClr>
              <a:srgbClr val="FF0033"/>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699" name="Rectangle 1123" descr="25%"/>
          <p:cNvSpPr>
            <a:spLocks noChangeArrowheads="1"/>
          </p:cNvSpPr>
          <p:nvPr/>
        </p:nvSpPr>
        <p:spPr bwMode="auto">
          <a:xfrm>
            <a:off x="5727700" y="2984500"/>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0" name="Rectangle 1124" descr="25%"/>
          <p:cNvSpPr>
            <a:spLocks noChangeArrowheads="1"/>
          </p:cNvSpPr>
          <p:nvPr/>
        </p:nvSpPr>
        <p:spPr bwMode="auto">
          <a:xfrm>
            <a:off x="6489700" y="2984500"/>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1" name="Rectangle 1125" descr="25%"/>
          <p:cNvSpPr>
            <a:spLocks noChangeArrowheads="1"/>
          </p:cNvSpPr>
          <p:nvPr/>
        </p:nvSpPr>
        <p:spPr bwMode="auto">
          <a:xfrm>
            <a:off x="6642100" y="3746500"/>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2" name="Rectangle 1126" descr="25%"/>
          <p:cNvSpPr>
            <a:spLocks noChangeArrowheads="1"/>
          </p:cNvSpPr>
          <p:nvPr/>
        </p:nvSpPr>
        <p:spPr bwMode="auto">
          <a:xfrm>
            <a:off x="7404100" y="3746500"/>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3" name="Rectangle 1127" descr="25%"/>
          <p:cNvSpPr>
            <a:spLocks noChangeArrowheads="1"/>
          </p:cNvSpPr>
          <p:nvPr/>
        </p:nvSpPr>
        <p:spPr bwMode="auto">
          <a:xfrm>
            <a:off x="8166100" y="3746500"/>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4" name="Rectangle 1128" descr="25%"/>
          <p:cNvSpPr>
            <a:spLocks noChangeArrowheads="1"/>
          </p:cNvSpPr>
          <p:nvPr/>
        </p:nvSpPr>
        <p:spPr bwMode="auto">
          <a:xfrm>
            <a:off x="6646863" y="4592638"/>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5" name="Rectangle 1129" descr="25%"/>
          <p:cNvSpPr>
            <a:spLocks noChangeArrowheads="1"/>
          </p:cNvSpPr>
          <p:nvPr/>
        </p:nvSpPr>
        <p:spPr bwMode="auto">
          <a:xfrm>
            <a:off x="7404100" y="4592638"/>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6" name="Rectangle 1130" descr="25%"/>
          <p:cNvSpPr>
            <a:spLocks noChangeArrowheads="1"/>
          </p:cNvSpPr>
          <p:nvPr/>
        </p:nvSpPr>
        <p:spPr bwMode="auto">
          <a:xfrm>
            <a:off x="8164513" y="4586288"/>
            <a:ext cx="444500" cy="63500"/>
          </a:xfrm>
          <a:prstGeom prst="rect">
            <a:avLst/>
          </a:prstGeom>
          <a:pattFill prst="pct25">
            <a:fgClr>
              <a:schemeClr val="accent2"/>
            </a:fgClr>
            <a:bgClr>
              <a:schemeClr val="accent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7" name="Rectangle 1131" descr="Large confetti"/>
          <p:cNvSpPr>
            <a:spLocks noChangeArrowheads="1"/>
          </p:cNvSpPr>
          <p:nvPr/>
        </p:nvSpPr>
        <p:spPr bwMode="auto">
          <a:xfrm>
            <a:off x="6184900" y="2984500"/>
            <a:ext cx="292100" cy="63500"/>
          </a:xfrm>
          <a:prstGeom prst="rect">
            <a:avLst/>
          </a:prstGeom>
          <a:pattFill prst="lgConfetti">
            <a:fgClr>
              <a:srgbClr val="FF0033"/>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8" name="Rectangle 1132"/>
          <p:cNvSpPr>
            <a:spLocks noChangeArrowheads="1"/>
          </p:cNvSpPr>
          <p:nvPr/>
        </p:nvSpPr>
        <p:spPr bwMode="auto">
          <a:xfrm>
            <a:off x="4965700" y="1389063"/>
            <a:ext cx="1968500" cy="292100"/>
          </a:xfrm>
          <a:prstGeom prst="rect">
            <a:avLst/>
          </a:prstGeom>
          <a:gradFill rotWithShape="0">
            <a:gsLst>
              <a:gs pos="0">
                <a:srgbClr val="CECECE">
                  <a:gamma/>
                  <a:shade val="29804"/>
                  <a:invGamma/>
                </a:srgbClr>
              </a:gs>
              <a:gs pos="50000">
                <a:srgbClr val="CECECE"/>
              </a:gs>
              <a:gs pos="100000">
                <a:srgbClr val="CECECE">
                  <a:gamma/>
                  <a:shade val="29804"/>
                  <a:invGamma/>
                </a:srgbClr>
              </a:gs>
            </a:gsLst>
            <a:lin ang="5400000" scaled="1"/>
          </a:grad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09" name="Rectangle 1133"/>
          <p:cNvSpPr>
            <a:spLocks noChangeArrowheads="1"/>
          </p:cNvSpPr>
          <p:nvPr/>
        </p:nvSpPr>
        <p:spPr bwMode="auto">
          <a:xfrm>
            <a:off x="8851901" y="2813050"/>
            <a:ext cx="186013"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endParaRPr lang="en-US" altLang="en-US">
              <a:solidFill>
                <a:srgbClr val="000000"/>
              </a:solidFill>
            </a:endParaRPr>
          </a:p>
        </p:txBody>
      </p:sp>
      <p:sp>
        <p:nvSpPr>
          <p:cNvPr id="25710" name="Rectangle 1134"/>
          <p:cNvSpPr>
            <a:spLocks noChangeArrowheads="1"/>
          </p:cNvSpPr>
          <p:nvPr/>
        </p:nvSpPr>
        <p:spPr bwMode="auto">
          <a:xfrm>
            <a:off x="8636001" y="2616200"/>
            <a:ext cx="1008063"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600" b="1">
                <a:solidFill>
                  <a:srgbClr val="000000"/>
                </a:solidFill>
                <a:effectLst>
                  <a:outerShdw blurRad="38100" dist="38100" dir="2700000" algn="tl">
                    <a:srgbClr val="C0C0C0"/>
                  </a:outerShdw>
                </a:effectLst>
              </a:rPr>
              <a:t>Exposure</a:t>
            </a:r>
          </a:p>
        </p:txBody>
      </p:sp>
      <p:sp>
        <p:nvSpPr>
          <p:cNvPr id="25711" name="Rectangle 1135"/>
          <p:cNvSpPr>
            <a:spLocks noChangeArrowheads="1"/>
          </p:cNvSpPr>
          <p:nvPr/>
        </p:nvSpPr>
        <p:spPr bwMode="auto">
          <a:xfrm>
            <a:off x="8761414" y="3406775"/>
            <a:ext cx="186013"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endParaRPr lang="en-US" altLang="en-US">
              <a:solidFill>
                <a:srgbClr val="000000"/>
              </a:solidFill>
            </a:endParaRPr>
          </a:p>
        </p:txBody>
      </p:sp>
      <p:sp>
        <p:nvSpPr>
          <p:cNvPr id="25712" name="Rectangle 1136"/>
          <p:cNvSpPr>
            <a:spLocks noChangeArrowheads="1"/>
          </p:cNvSpPr>
          <p:nvPr/>
        </p:nvSpPr>
        <p:spPr bwMode="auto">
          <a:xfrm>
            <a:off x="8729664" y="3721100"/>
            <a:ext cx="892873" cy="3391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p>
            <a:pPr algn="l" eaLnBrk="0" hangingPunct="0"/>
            <a:r>
              <a:rPr lang="en-US" altLang="en-US" sz="1600" b="1">
                <a:solidFill>
                  <a:srgbClr val="000000"/>
                </a:solidFill>
                <a:effectLst>
                  <a:outerShdw blurRad="38100" dist="38100" dir="2700000" algn="tl">
                    <a:srgbClr val="C0C0C0"/>
                  </a:outerShdw>
                </a:effectLst>
              </a:rPr>
              <a:t>Develop</a:t>
            </a:r>
          </a:p>
        </p:txBody>
      </p:sp>
      <p:sp>
        <p:nvSpPr>
          <p:cNvPr id="25713" name="Rectangle 1137" descr="Large confetti"/>
          <p:cNvSpPr>
            <a:spLocks noChangeArrowheads="1"/>
          </p:cNvSpPr>
          <p:nvPr/>
        </p:nvSpPr>
        <p:spPr bwMode="auto">
          <a:xfrm>
            <a:off x="4424363" y="4589463"/>
            <a:ext cx="292100" cy="63500"/>
          </a:xfrm>
          <a:prstGeom prst="rect">
            <a:avLst/>
          </a:prstGeom>
          <a:pattFill prst="lgConfetti">
            <a:fgClr>
              <a:srgbClr val="FF0033"/>
            </a:fgClr>
            <a:bgClr>
              <a:schemeClr val="bg1"/>
            </a:bgClr>
          </a:pattFill>
          <a:ln w="127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l"/>
            <a:endParaRPr lang="en-US">
              <a:solidFill>
                <a:srgbClr val="000000"/>
              </a:solidFill>
            </a:endParaRPr>
          </a:p>
        </p:txBody>
      </p:sp>
      <p:grpSp>
        <p:nvGrpSpPr>
          <p:cNvPr id="25714" name="Group 1138"/>
          <p:cNvGrpSpPr>
            <a:grpSpLocks/>
          </p:cNvGrpSpPr>
          <p:nvPr/>
        </p:nvGrpSpPr>
        <p:grpSpPr bwMode="auto">
          <a:xfrm>
            <a:off x="4800600" y="6019800"/>
            <a:ext cx="2463800" cy="641350"/>
            <a:chOff x="2104" y="3648"/>
            <a:chExt cx="1552" cy="404"/>
          </a:xfrm>
        </p:grpSpPr>
        <p:sp>
          <p:nvSpPr>
            <p:cNvPr id="25715" name="Rectangle 1139"/>
            <p:cNvSpPr>
              <a:spLocks noChangeArrowheads="1"/>
            </p:cNvSpPr>
            <p:nvPr/>
          </p:nvSpPr>
          <p:spPr bwMode="auto">
            <a:xfrm>
              <a:off x="2880" y="3658"/>
              <a:ext cx="776" cy="384"/>
            </a:xfrm>
            <a:prstGeom prst="rect">
              <a:avLst/>
            </a:prstGeom>
            <a:solidFill>
              <a:schemeClr val="accent2"/>
            </a:solidFill>
            <a:ln w="9525">
              <a:solidFill>
                <a:schemeClr val="accent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16" name="Rectangle 1140"/>
            <p:cNvSpPr>
              <a:spLocks noChangeArrowheads="1"/>
            </p:cNvSpPr>
            <p:nvPr/>
          </p:nvSpPr>
          <p:spPr bwMode="auto">
            <a:xfrm>
              <a:off x="2104" y="3658"/>
              <a:ext cx="776" cy="384"/>
            </a:xfrm>
            <a:prstGeom prst="rect">
              <a:avLst/>
            </a:prstGeom>
            <a:solidFill>
              <a:schemeClr val="bg1"/>
            </a:solidFill>
            <a:ln w="9525">
              <a:solidFill>
                <a:schemeClr val="accent2"/>
              </a:solidFill>
              <a:miter lim="800000"/>
              <a:headEnd/>
              <a:tailEnd/>
            </a:ln>
            <a:effectLst/>
            <a:extLst>
              <a:ext uri="{AF507438-7753-43E0-B8FC-AC1667EBCBE1}">
                <a14:hiddenEffects xmlns:a14="http://schemas.microsoft.com/office/drawing/2010/main">
                  <a:effectLst>
                    <a:outerShdw dist="107763" dir="2700000" algn="ctr" rotWithShape="0">
                      <a:schemeClr val="bg2"/>
                    </a:outerShdw>
                  </a:effectLst>
                </a14:hiddenEffects>
              </a:ext>
            </a:extLst>
          </p:spPr>
          <p:txBody>
            <a:bodyPr wrap="none" anchor="ctr"/>
            <a:lstStyle/>
            <a:p>
              <a:pPr algn="l"/>
              <a:endParaRPr lang="en-US">
                <a:solidFill>
                  <a:srgbClr val="000000"/>
                </a:solidFill>
              </a:endParaRPr>
            </a:p>
          </p:txBody>
        </p:sp>
        <p:sp>
          <p:nvSpPr>
            <p:cNvPr id="25717" name="Text Box 1141"/>
            <p:cNvSpPr txBox="1">
              <a:spLocks noChangeArrowheads="1"/>
            </p:cNvSpPr>
            <p:nvPr/>
          </p:nvSpPr>
          <p:spPr bwMode="auto">
            <a:xfrm>
              <a:off x="2155" y="3648"/>
              <a:ext cx="1396" cy="4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l" eaLnBrk="0" hangingPunct="0"/>
              <a:r>
                <a:rPr lang="en-US" altLang="en-US" sz="3600">
                  <a:solidFill>
                    <a:srgbClr val="3333CC"/>
                  </a:solidFill>
                </a:rPr>
                <a:t>Photo</a:t>
              </a:r>
              <a:r>
                <a:rPr lang="en-US" altLang="en-US" sz="3600">
                  <a:solidFill>
                    <a:srgbClr val="FFFFFF"/>
                  </a:solidFill>
                </a:rPr>
                <a:t>resist</a:t>
              </a:r>
            </a:p>
          </p:txBody>
        </p:sp>
      </p:grpSp>
    </p:spTree>
    <p:extLst>
      <p:ext uri="{BB962C8B-B14F-4D97-AF65-F5344CB8AC3E}">
        <p14:creationId xmlns:p14="http://schemas.microsoft.com/office/powerpoint/2010/main" val="15047736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 name="Slide Number Placeholder 2"/>
          <p:cNvSpPr>
            <a:spLocks noGrp="1"/>
          </p:cNvSpPr>
          <p:nvPr>
            <p:ph type="sldNum" sz="quarter" idx="4294967295"/>
          </p:nvPr>
        </p:nvSpPr>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fld id="{E6044590-B92A-4271-AA50-A4AC81D01C05}" type="slidenum">
              <a:rPr lang="en-US" altLang="en-US" sz="1400">
                <a:latin typeface="Times New Roman" panose="02020603050405020304" pitchFamily="18" charset="0"/>
              </a:rPr>
              <a:pPr eaLnBrk="1" hangingPunct="1"/>
              <a:t>27</a:t>
            </a:fld>
            <a:endParaRPr lang="en-US" altLang="en-US" sz="1400">
              <a:latin typeface="Times New Roman" panose="02020603050405020304" pitchFamily="18" charset="0"/>
            </a:endParaRPr>
          </a:p>
        </p:txBody>
      </p:sp>
      <p:sp>
        <p:nvSpPr>
          <p:cNvPr id="13315" name="Rectangle 7170"/>
          <p:cNvSpPr>
            <a:spLocks noChangeArrowheads="1"/>
          </p:cNvSpPr>
          <p:nvPr/>
        </p:nvSpPr>
        <p:spPr bwMode="auto">
          <a:xfrm>
            <a:off x="3503614" y="3676650"/>
            <a:ext cx="4733925" cy="661988"/>
          </a:xfrm>
          <a:prstGeom prst="rect">
            <a:avLst/>
          </a:prstGeom>
          <a:solidFill>
            <a:srgbClr val="FFFF99"/>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16" name="Rectangle 7171"/>
          <p:cNvSpPr>
            <a:spLocks noChangeArrowheads="1"/>
          </p:cNvSpPr>
          <p:nvPr/>
        </p:nvSpPr>
        <p:spPr bwMode="auto">
          <a:xfrm>
            <a:off x="3503614" y="4319588"/>
            <a:ext cx="4733925" cy="685800"/>
          </a:xfrm>
          <a:prstGeom prst="rect">
            <a:avLst/>
          </a:prstGeom>
          <a:solidFill>
            <a:srgbClr val="FFFF99"/>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17" name="Freeform 7172"/>
          <p:cNvSpPr>
            <a:spLocks/>
          </p:cNvSpPr>
          <p:nvPr/>
        </p:nvSpPr>
        <p:spPr bwMode="auto">
          <a:xfrm>
            <a:off x="3519488" y="4859338"/>
            <a:ext cx="2322512" cy="685800"/>
          </a:xfrm>
          <a:custGeom>
            <a:avLst/>
            <a:gdLst>
              <a:gd name="T0" fmla="*/ 2147483647 w 252"/>
              <a:gd name="T1" fmla="*/ 0 h 66"/>
              <a:gd name="T2" fmla="*/ 0 w 252"/>
              <a:gd name="T3" fmla="*/ 2147483647 h 66"/>
              <a:gd name="T4" fmla="*/ 0 w 252"/>
              <a:gd name="T5" fmla="*/ 2147483647 h 66"/>
              <a:gd name="T6" fmla="*/ 2147483647 w 252"/>
              <a:gd name="T7" fmla="*/ 2147483647 h 66"/>
              <a:gd name="T8" fmla="*/ 2147483647 w 252"/>
              <a:gd name="T9" fmla="*/ 2147483647 h 66"/>
              <a:gd name="T10" fmla="*/ 2147483647 w 252"/>
              <a:gd name="T11" fmla="*/ 2147483647 h 66"/>
              <a:gd name="T12" fmla="*/ 2147483647 w 252"/>
              <a:gd name="T13" fmla="*/ 2147483647 h 66"/>
              <a:gd name="T14" fmla="*/ 2147483647 w 252"/>
              <a:gd name="T15" fmla="*/ 0 h 66"/>
              <a:gd name="T16" fmla="*/ 2147483647 w 252"/>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2"/>
              <a:gd name="T28" fmla="*/ 0 h 66"/>
              <a:gd name="T29" fmla="*/ 252 w 252"/>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2" h="66">
                <a:moveTo>
                  <a:pt x="19" y="0"/>
                </a:moveTo>
                <a:cubicBezTo>
                  <a:pt x="9" y="0"/>
                  <a:pt x="0" y="8"/>
                  <a:pt x="0" y="19"/>
                </a:cubicBezTo>
                <a:lnTo>
                  <a:pt x="0" y="47"/>
                </a:lnTo>
                <a:cubicBezTo>
                  <a:pt x="0" y="58"/>
                  <a:pt x="9" y="66"/>
                  <a:pt x="19" y="66"/>
                </a:cubicBezTo>
                <a:lnTo>
                  <a:pt x="232" y="66"/>
                </a:lnTo>
                <a:cubicBezTo>
                  <a:pt x="243" y="66"/>
                  <a:pt x="252" y="58"/>
                  <a:pt x="252" y="47"/>
                </a:cubicBezTo>
                <a:lnTo>
                  <a:pt x="252" y="19"/>
                </a:lnTo>
                <a:cubicBezTo>
                  <a:pt x="252" y="8"/>
                  <a:pt x="243" y="0"/>
                  <a:pt x="232" y="0"/>
                </a:cubicBezTo>
                <a:lnTo>
                  <a:pt x="19" y="0"/>
                </a:lnTo>
                <a:close/>
              </a:path>
            </a:pathLst>
          </a:custGeom>
          <a:solidFill>
            <a:srgbClr val="CC99FF"/>
          </a:solidFill>
          <a:ln w="4763">
            <a:solidFill>
              <a:srgbClr val="000000"/>
            </a:solidFill>
            <a:round/>
            <a:headEnd/>
            <a:tailEnd/>
          </a:ln>
        </p:spPr>
        <p:txBody>
          <a:bodyPr/>
          <a:lstStyle/>
          <a:p>
            <a:endParaRPr lang="en-US"/>
          </a:p>
        </p:txBody>
      </p:sp>
      <p:sp>
        <p:nvSpPr>
          <p:cNvPr id="13318" name="Rectangle 7173"/>
          <p:cNvSpPr>
            <a:spLocks noChangeArrowheads="1"/>
          </p:cNvSpPr>
          <p:nvPr/>
        </p:nvSpPr>
        <p:spPr bwMode="auto">
          <a:xfrm>
            <a:off x="4302125" y="5033964"/>
            <a:ext cx="596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000000"/>
                </a:solidFill>
                <a:latin typeface="Arial" panose="020B0604020202020204" pitchFamily="34" charset="0"/>
              </a:rPr>
              <a:t>p-well</a:t>
            </a:r>
            <a:endParaRPr lang="en-US" altLang="en-US" sz="1800">
              <a:latin typeface="Arial" panose="020B0604020202020204" pitchFamily="34" charset="0"/>
            </a:endParaRPr>
          </a:p>
        </p:txBody>
      </p:sp>
      <p:sp>
        <p:nvSpPr>
          <p:cNvPr id="13319" name="Freeform 7174"/>
          <p:cNvSpPr>
            <a:spLocks/>
          </p:cNvSpPr>
          <p:nvPr/>
        </p:nvSpPr>
        <p:spPr bwMode="auto">
          <a:xfrm>
            <a:off x="5832475" y="4868863"/>
            <a:ext cx="2533650" cy="685800"/>
          </a:xfrm>
          <a:custGeom>
            <a:avLst/>
            <a:gdLst>
              <a:gd name="T0" fmla="*/ 2147483647 w 275"/>
              <a:gd name="T1" fmla="*/ 0 h 66"/>
              <a:gd name="T2" fmla="*/ 0 w 275"/>
              <a:gd name="T3" fmla="*/ 2147483647 h 66"/>
              <a:gd name="T4" fmla="*/ 0 w 275"/>
              <a:gd name="T5" fmla="*/ 2147483647 h 66"/>
              <a:gd name="T6" fmla="*/ 2147483647 w 275"/>
              <a:gd name="T7" fmla="*/ 2147483647 h 66"/>
              <a:gd name="T8" fmla="*/ 2147483647 w 275"/>
              <a:gd name="T9" fmla="*/ 2147483647 h 66"/>
              <a:gd name="T10" fmla="*/ 2147483647 w 275"/>
              <a:gd name="T11" fmla="*/ 2147483647 h 66"/>
              <a:gd name="T12" fmla="*/ 2147483647 w 275"/>
              <a:gd name="T13" fmla="*/ 2147483647 h 66"/>
              <a:gd name="T14" fmla="*/ 2147483647 w 275"/>
              <a:gd name="T15" fmla="*/ 0 h 66"/>
              <a:gd name="T16" fmla="*/ 2147483647 w 275"/>
              <a:gd name="T17" fmla="*/ 0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75"/>
              <a:gd name="T28" fmla="*/ 0 h 66"/>
              <a:gd name="T29" fmla="*/ 275 w 275"/>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75" h="66">
                <a:moveTo>
                  <a:pt x="19" y="0"/>
                </a:moveTo>
                <a:cubicBezTo>
                  <a:pt x="9" y="0"/>
                  <a:pt x="0" y="8"/>
                  <a:pt x="0" y="18"/>
                </a:cubicBezTo>
                <a:lnTo>
                  <a:pt x="0" y="48"/>
                </a:lnTo>
                <a:cubicBezTo>
                  <a:pt x="0" y="58"/>
                  <a:pt x="9" y="66"/>
                  <a:pt x="19" y="66"/>
                </a:cubicBezTo>
                <a:lnTo>
                  <a:pt x="257" y="66"/>
                </a:lnTo>
                <a:cubicBezTo>
                  <a:pt x="267" y="66"/>
                  <a:pt x="275" y="58"/>
                  <a:pt x="275" y="48"/>
                </a:cubicBezTo>
                <a:lnTo>
                  <a:pt x="275" y="18"/>
                </a:lnTo>
                <a:cubicBezTo>
                  <a:pt x="275" y="8"/>
                  <a:pt x="267" y="0"/>
                  <a:pt x="257" y="0"/>
                </a:cubicBezTo>
                <a:lnTo>
                  <a:pt x="19" y="0"/>
                </a:lnTo>
                <a:close/>
              </a:path>
            </a:pathLst>
          </a:custGeom>
          <a:solidFill>
            <a:srgbClr val="FFCC99"/>
          </a:solidFill>
          <a:ln w="4763">
            <a:solidFill>
              <a:srgbClr val="000000"/>
            </a:solidFill>
            <a:round/>
            <a:headEnd/>
            <a:tailEnd/>
          </a:ln>
        </p:spPr>
        <p:txBody>
          <a:bodyPr/>
          <a:lstStyle/>
          <a:p>
            <a:endParaRPr lang="en-US"/>
          </a:p>
        </p:txBody>
      </p:sp>
      <p:sp>
        <p:nvSpPr>
          <p:cNvPr id="13320" name="Rectangle 7175"/>
          <p:cNvSpPr>
            <a:spLocks noChangeArrowheads="1"/>
          </p:cNvSpPr>
          <p:nvPr/>
        </p:nvSpPr>
        <p:spPr bwMode="auto">
          <a:xfrm>
            <a:off x="6723063" y="5046664"/>
            <a:ext cx="5969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800">
                <a:solidFill>
                  <a:srgbClr val="000000"/>
                </a:solidFill>
                <a:latin typeface="Arial" panose="020B0604020202020204" pitchFamily="34" charset="0"/>
              </a:rPr>
              <a:t>n-well</a:t>
            </a:r>
            <a:endParaRPr lang="en-US" altLang="en-US" sz="1800">
              <a:latin typeface="Arial" panose="020B0604020202020204" pitchFamily="34" charset="0"/>
            </a:endParaRPr>
          </a:p>
        </p:txBody>
      </p:sp>
      <p:sp>
        <p:nvSpPr>
          <p:cNvPr id="13321" name="Freeform 7176"/>
          <p:cNvSpPr>
            <a:spLocks/>
          </p:cNvSpPr>
          <p:nvPr/>
        </p:nvSpPr>
        <p:spPr bwMode="auto">
          <a:xfrm>
            <a:off x="5675314" y="4859338"/>
            <a:ext cx="312737" cy="342900"/>
          </a:xfrm>
          <a:custGeom>
            <a:avLst/>
            <a:gdLst>
              <a:gd name="T0" fmla="*/ 0 w 109"/>
              <a:gd name="T1" fmla="*/ 0 h 106"/>
              <a:gd name="T2" fmla="*/ 2147483647 w 109"/>
              <a:gd name="T3" fmla="*/ 2147483647 h 106"/>
              <a:gd name="T4" fmla="*/ 2147483647 w 109"/>
              <a:gd name="T5" fmla="*/ 2147483647 h 106"/>
              <a:gd name="T6" fmla="*/ 2147483647 w 109"/>
              <a:gd name="T7" fmla="*/ 0 h 106"/>
              <a:gd name="T8" fmla="*/ 0 w 109"/>
              <a:gd name="T9" fmla="*/ 0 h 106"/>
              <a:gd name="T10" fmla="*/ 0 60000 65536"/>
              <a:gd name="T11" fmla="*/ 0 60000 65536"/>
              <a:gd name="T12" fmla="*/ 0 60000 65536"/>
              <a:gd name="T13" fmla="*/ 0 60000 65536"/>
              <a:gd name="T14" fmla="*/ 0 60000 65536"/>
              <a:gd name="T15" fmla="*/ 0 w 109"/>
              <a:gd name="T16" fmla="*/ 0 h 106"/>
              <a:gd name="T17" fmla="*/ 109 w 109"/>
              <a:gd name="T18" fmla="*/ 106 h 106"/>
            </a:gdLst>
            <a:ahLst/>
            <a:cxnLst>
              <a:cxn ang="T10">
                <a:pos x="T0" y="T1"/>
              </a:cxn>
              <a:cxn ang="T11">
                <a:pos x="T2" y="T3"/>
              </a:cxn>
              <a:cxn ang="T12">
                <a:pos x="T4" y="T5"/>
              </a:cxn>
              <a:cxn ang="T13">
                <a:pos x="T6" y="T7"/>
              </a:cxn>
              <a:cxn ang="T14">
                <a:pos x="T8" y="T9"/>
              </a:cxn>
            </a:cxnLst>
            <a:rect l="T15" t="T16" r="T17" b="T18"/>
            <a:pathLst>
              <a:path w="109" h="106">
                <a:moveTo>
                  <a:pt x="0" y="0"/>
                </a:moveTo>
                <a:lnTo>
                  <a:pt x="16" y="106"/>
                </a:lnTo>
                <a:lnTo>
                  <a:pt x="97" y="106"/>
                </a:lnTo>
                <a:lnTo>
                  <a:pt x="109" y="0"/>
                </a:lnTo>
                <a:lnTo>
                  <a:pt x="0" y="0"/>
                </a:lnTo>
                <a:close/>
              </a:path>
            </a:pathLst>
          </a:custGeom>
          <a:solidFill>
            <a:srgbClr val="FFFF99"/>
          </a:solidFill>
          <a:ln w="4763">
            <a:solidFill>
              <a:srgbClr val="000000"/>
            </a:solidFill>
            <a:round/>
            <a:headEnd/>
            <a:tailEnd/>
          </a:ln>
        </p:spPr>
        <p:txBody>
          <a:bodyPr/>
          <a:lstStyle/>
          <a:p>
            <a:endParaRPr lang="en-US"/>
          </a:p>
        </p:txBody>
      </p:sp>
      <p:sp>
        <p:nvSpPr>
          <p:cNvPr id="13322" name="Rectangle 7177"/>
          <p:cNvSpPr>
            <a:spLocks noChangeArrowheads="1"/>
          </p:cNvSpPr>
          <p:nvPr/>
        </p:nvSpPr>
        <p:spPr bwMode="auto">
          <a:xfrm>
            <a:off x="5740400" y="4943476"/>
            <a:ext cx="102592" cy="923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600">
                <a:solidFill>
                  <a:srgbClr val="000000"/>
                </a:solidFill>
                <a:latin typeface="Arial" panose="020B0604020202020204" pitchFamily="34" charset="0"/>
              </a:rPr>
              <a:t>fox</a:t>
            </a:r>
            <a:endParaRPr lang="en-US" altLang="en-US" sz="2400">
              <a:latin typeface="Arial" panose="020B0604020202020204" pitchFamily="34" charset="0"/>
            </a:endParaRPr>
          </a:p>
        </p:txBody>
      </p:sp>
      <p:sp>
        <p:nvSpPr>
          <p:cNvPr id="13323" name="Freeform 7178"/>
          <p:cNvSpPr>
            <a:spLocks/>
          </p:cNvSpPr>
          <p:nvPr/>
        </p:nvSpPr>
        <p:spPr bwMode="auto">
          <a:xfrm>
            <a:off x="7967663" y="4868863"/>
            <a:ext cx="481012" cy="342900"/>
          </a:xfrm>
          <a:custGeom>
            <a:avLst/>
            <a:gdLst>
              <a:gd name="T0" fmla="*/ 0 w 168"/>
              <a:gd name="T1" fmla="*/ 0 h 106"/>
              <a:gd name="T2" fmla="*/ 2147483647 w 168"/>
              <a:gd name="T3" fmla="*/ 2147483647 h 106"/>
              <a:gd name="T4" fmla="*/ 2147483647 w 168"/>
              <a:gd name="T5" fmla="*/ 2147483647 h 106"/>
              <a:gd name="T6" fmla="*/ 2147483647 w 168"/>
              <a:gd name="T7" fmla="*/ 0 h 106"/>
              <a:gd name="T8" fmla="*/ 0 w 168"/>
              <a:gd name="T9" fmla="*/ 0 h 106"/>
              <a:gd name="T10" fmla="*/ 0 60000 65536"/>
              <a:gd name="T11" fmla="*/ 0 60000 65536"/>
              <a:gd name="T12" fmla="*/ 0 60000 65536"/>
              <a:gd name="T13" fmla="*/ 0 60000 65536"/>
              <a:gd name="T14" fmla="*/ 0 60000 65536"/>
              <a:gd name="T15" fmla="*/ 0 w 168"/>
              <a:gd name="T16" fmla="*/ 0 h 106"/>
              <a:gd name="T17" fmla="*/ 168 w 168"/>
              <a:gd name="T18" fmla="*/ 106 h 106"/>
            </a:gdLst>
            <a:ahLst/>
            <a:cxnLst>
              <a:cxn ang="T10">
                <a:pos x="T0" y="T1"/>
              </a:cxn>
              <a:cxn ang="T11">
                <a:pos x="T2" y="T3"/>
              </a:cxn>
              <a:cxn ang="T12">
                <a:pos x="T4" y="T5"/>
              </a:cxn>
              <a:cxn ang="T13">
                <a:pos x="T6" y="T7"/>
              </a:cxn>
              <a:cxn ang="T14">
                <a:pos x="T8" y="T9"/>
              </a:cxn>
            </a:cxnLst>
            <a:rect l="T15" t="T16" r="T17" b="T18"/>
            <a:pathLst>
              <a:path w="168" h="106">
                <a:moveTo>
                  <a:pt x="0" y="0"/>
                </a:moveTo>
                <a:lnTo>
                  <a:pt x="23" y="106"/>
                </a:lnTo>
                <a:lnTo>
                  <a:pt x="145" y="106"/>
                </a:lnTo>
                <a:lnTo>
                  <a:pt x="168" y="0"/>
                </a:lnTo>
                <a:lnTo>
                  <a:pt x="0" y="0"/>
                </a:lnTo>
                <a:close/>
              </a:path>
            </a:pathLst>
          </a:custGeom>
          <a:solidFill>
            <a:srgbClr val="FFFF99"/>
          </a:solidFill>
          <a:ln w="4763">
            <a:solidFill>
              <a:srgbClr val="000000"/>
            </a:solidFill>
            <a:round/>
            <a:headEnd/>
            <a:tailEnd/>
          </a:ln>
        </p:spPr>
        <p:txBody>
          <a:bodyPr/>
          <a:lstStyle/>
          <a:p>
            <a:endParaRPr lang="en-US"/>
          </a:p>
        </p:txBody>
      </p:sp>
      <p:sp>
        <p:nvSpPr>
          <p:cNvPr id="13324" name="Freeform 7179"/>
          <p:cNvSpPr>
            <a:spLocks/>
          </p:cNvSpPr>
          <p:nvPr/>
        </p:nvSpPr>
        <p:spPr bwMode="auto">
          <a:xfrm>
            <a:off x="3444876" y="4859338"/>
            <a:ext cx="315913" cy="342900"/>
          </a:xfrm>
          <a:custGeom>
            <a:avLst/>
            <a:gdLst>
              <a:gd name="T0" fmla="*/ 0 w 110"/>
              <a:gd name="T1" fmla="*/ 0 h 106"/>
              <a:gd name="T2" fmla="*/ 2147483647 w 110"/>
              <a:gd name="T3" fmla="*/ 2147483647 h 106"/>
              <a:gd name="T4" fmla="*/ 2147483647 w 110"/>
              <a:gd name="T5" fmla="*/ 2147483647 h 106"/>
              <a:gd name="T6" fmla="*/ 2147483647 w 110"/>
              <a:gd name="T7" fmla="*/ 0 h 106"/>
              <a:gd name="T8" fmla="*/ 0 w 110"/>
              <a:gd name="T9" fmla="*/ 0 h 106"/>
              <a:gd name="T10" fmla="*/ 0 60000 65536"/>
              <a:gd name="T11" fmla="*/ 0 60000 65536"/>
              <a:gd name="T12" fmla="*/ 0 60000 65536"/>
              <a:gd name="T13" fmla="*/ 0 60000 65536"/>
              <a:gd name="T14" fmla="*/ 0 60000 65536"/>
              <a:gd name="T15" fmla="*/ 0 w 110"/>
              <a:gd name="T16" fmla="*/ 0 h 106"/>
              <a:gd name="T17" fmla="*/ 110 w 110"/>
              <a:gd name="T18" fmla="*/ 106 h 106"/>
            </a:gdLst>
            <a:ahLst/>
            <a:cxnLst>
              <a:cxn ang="T10">
                <a:pos x="T0" y="T1"/>
              </a:cxn>
              <a:cxn ang="T11">
                <a:pos x="T2" y="T3"/>
              </a:cxn>
              <a:cxn ang="T12">
                <a:pos x="T4" y="T5"/>
              </a:cxn>
              <a:cxn ang="T13">
                <a:pos x="T6" y="T7"/>
              </a:cxn>
              <a:cxn ang="T14">
                <a:pos x="T8" y="T9"/>
              </a:cxn>
            </a:cxnLst>
            <a:rect l="T15" t="T16" r="T17" b="T18"/>
            <a:pathLst>
              <a:path w="110" h="106">
                <a:moveTo>
                  <a:pt x="0" y="0"/>
                </a:moveTo>
                <a:lnTo>
                  <a:pt x="16" y="106"/>
                </a:lnTo>
                <a:lnTo>
                  <a:pt x="97" y="106"/>
                </a:lnTo>
                <a:lnTo>
                  <a:pt x="110" y="0"/>
                </a:lnTo>
                <a:lnTo>
                  <a:pt x="0" y="0"/>
                </a:lnTo>
                <a:close/>
              </a:path>
            </a:pathLst>
          </a:custGeom>
          <a:solidFill>
            <a:srgbClr val="FFFF99"/>
          </a:solidFill>
          <a:ln w="4763">
            <a:solidFill>
              <a:srgbClr val="000000"/>
            </a:solidFill>
            <a:round/>
            <a:headEnd/>
            <a:tailEnd/>
          </a:ln>
        </p:spPr>
        <p:txBody>
          <a:bodyPr/>
          <a:lstStyle/>
          <a:p>
            <a:endParaRPr lang="en-US"/>
          </a:p>
        </p:txBody>
      </p:sp>
      <p:grpSp>
        <p:nvGrpSpPr>
          <p:cNvPr id="13325" name="Group 7180"/>
          <p:cNvGrpSpPr>
            <a:grpSpLocks/>
          </p:cNvGrpSpPr>
          <p:nvPr/>
        </p:nvGrpSpPr>
        <p:grpSpPr bwMode="auto">
          <a:xfrm>
            <a:off x="7267575" y="4662489"/>
            <a:ext cx="603250" cy="396875"/>
            <a:chOff x="3226" y="4028"/>
            <a:chExt cx="210" cy="123"/>
          </a:xfrm>
        </p:grpSpPr>
        <p:sp>
          <p:nvSpPr>
            <p:cNvPr id="13410" name="Oval 7181"/>
            <p:cNvSpPr>
              <a:spLocks noChangeArrowheads="1"/>
            </p:cNvSpPr>
            <p:nvPr/>
          </p:nvSpPr>
          <p:spPr bwMode="auto">
            <a:xfrm>
              <a:off x="3226" y="4028"/>
              <a:ext cx="210" cy="123"/>
            </a:xfrm>
            <a:prstGeom prst="ellipse">
              <a:avLst/>
            </a:prstGeom>
            <a:solidFill>
              <a:srgbClr val="CC99FF"/>
            </a:solidFill>
            <a:ln w="4763">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411" name="Oval 7182"/>
            <p:cNvSpPr>
              <a:spLocks noChangeArrowheads="1"/>
            </p:cNvSpPr>
            <p:nvPr/>
          </p:nvSpPr>
          <p:spPr bwMode="auto">
            <a:xfrm>
              <a:off x="3236" y="4038"/>
              <a:ext cx="190" cy="103"/>
            </a:xfrm>
            <a:prstGeom prst="ellipse">
              <a:avLst/>
            </a:prstGeom>
            <a:solidFill>
              <a:srgbClr val="CC99FF"/>
            </a:solidFill>
            <a:ln w="4763">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grpSp>
      <p:grpSp>
        <p:nvGrpSpPr>
          <p:cNvPr id="13326" name="Group 7183"/>
          <p:cNvGrpSpPr>
            <a:grpSpLocks/>
          </p:cNvGrpSpPr>
          <p:nvPr/>
        </p:nvGrpSpPr>
        <p:grpSpPr bwMode="auto">
          <a:xfrm>
            <a:off x="4900613" y="4640264"/>
            <a:ext cx="601662" cy="396875"/>
            <a:chOff x="2400" y="4021"/>
            <a:chExt cx="210" cy="123"/>
          </a:xfrm>
        </p:grpSpPr>
        <p:sp>
          <p:nvSpPr>
            <p:cNvPr id="13408" name="Oval 7184"/>
            <p:cNvSpPr>
              <a:spLocks noChangeArrowheads="1"/>
            </p:cNvSpPr>
            <p:nvPr/>
          </p:nvSpPr>
          <p:spPr bwMode="auto">
            <a:xfrm>
              <a:off x="2400" y="4021"/>
              <a:ext cx="210" cy="123"/>
            </a:xfrm>
            <a:prstGeom prst="ellipse">
              <a:avLst/>
            </a:prstGeom>
            <a:solidFill>
              <a:srgbClr val="FFCC99"/>
            </a:solidFill>
            <a:ln w="4763">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409" name="Oval 7185"/>
            <p:cNvSpPr>
              <a:spLocks noChangeArrowheads="1"/>
            </p:cNvSpPr>
            <p:nvPr/>
          </p:nvSpPr>
          <p:spPr bwMode="auto">
            <a:xfrm>
              <a:off x="2410" y="4031"/>
              <a:ext cx="190" cy="103"/>
            </a:xfrm>
            <a:prstGeom prst="ellipse">
              <a:avLst/>
            </a:prstGeom>
            <a:solidFill>
              <a:srgbClr val="FFCC99"/>
            </a:solidFill>
            <a:ln w="4763">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grpSp>
      <p:grpSp>
        <p:nvGrpSpPr>
          <p:cNvPr id="13327" name="Group 7186"/>
          <p:cNvGrpSpPr>
            <a:grpSpLocks/>
          </p:cNvGrpSpPr>
          <p:nvPr/>
        </p:nvGrpSpPr>
        <p:grpSpPr bwMode="auto">
          <a:xfrm>
            <a:off x="6265863" y="4662489"/>
            <a:ext cx="601662" cy="396875"/>
            <a:chOff x="2876" y="4028"/>
            <a:chExt cx="210" cy="123"/>
          </a:xfrm>
        </p:grpSpPr>
        <p:sp>
          <p:nvSpPr>
            <p:cNvPr id="13406" name="Oval 7187"/>
            <p:cNvSpPr>
              <a:spLocks noChangeArrowheads="1"/>
            </p:cNvSpPr>
            <p:nvPr/>
          </p:nvSpPr>
          <p:spPr bwMode="auto">
            <a:xfrm>
              <a:off x="2876" y="4028"/>
              <a:ext cx="210" cy="123"/>
            </a:xfrm>
            <a:prstGeom prst="ellipse">
              <a:avLst/>
            </a:prstGeom>
            <a:solidFill>
              <a:srgbClr val="CC99FF"/>
            </a:solidFill>
            <a:ln w="4763">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407" name="Oval 7188"/>
            <p:cNvSpPr>
              <a:spLocks noChangeArrowheads="1"/>
            </p:cNvSpPr>
            <p:nvPr/>
          </p:nvSpPr>
          <p:spPr bwMode="auto">
            <a:xfrm>
              <a:off x="2886" y="4038"/>
              <a:ext cx="190" cy="103"/>
            </a:xfrm>
            <a:prstGeom prst="ellipse">
              <a:avLst/>
            </a:prstGeom>
            <a:solidFill>
              <a:srgbClr val="CC99FF"/>
            </a:solidFill>
            <a:ln w="4763">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grpSp>
      <p:grpSp>
        <p:nvGrpSpPr>
          <p:cNvPr id="13328" name="Group 7189"/>
          <p:cNvGrpSpPr>
            <a:grpSpLocks/>
          </p:cNvGrpSpPr>
          <p:nvPr/>
        </p:nvGrpSpPr>
        <p:grpSpPr bwMode="auto">
          <a:xfrm>
            <a:off x="3898901" y="4640264"/>
            <a:ext cx="601663" cy="396875"/>
            <a:chOff x="2050" y="4021"/>
            <a:chExt cx="210" cy="123"/>
          </a:xfrm>
        </p:grpSpPr>
        <p:sp>
          <p:nvSpPr>
            <p:cNvPr id="13404" name="Oval 7190"/>
            <p:cNvSpPr>
              <a:spLocks noChangeArrowheads="1"/>
            </p:cNvSpPr>
            <p:nvPr/>
          </p:nvSpPr>
          <p:spPr bwMode="auto">
            <a:xfrm>
              <a:off x="2050" y="4021"/>
              <a:ext cx="210" cy="123"/>
            </a:xfrm>
            <a:prstGeom prst="ellipse">
              <a:avLst/>
            </a:prstGeom>
            <a:solidFill>
              <a:srgbClr val="FFCC99"/>
            </a:solidFill>
            <a:ln w="4763">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405" name="Oval 7191"/>
            <p:cNvSpPr>
              <a:spLocks noChangeArrowheads="1"/>
            </p:cNvSpPr>
            <p:nvPr/>
          </p:nvSpPr>
          <p:spPr bwMode="auto">
            <a:xfrm>
              <a:off x="2060" y="4031"/>
              <a:ext cx="190" cy="103"/>
            </a:xfrm>
            <a:prstGeom prst="ellipse">
              <a:avLst/>
            </a:prstGeom>
            <a:solidFill>
              <a:srgbClr val="FFCC99"/>
            </a:solidFill>
            <a:ln w="4763">
              <a:solidFill>
                <a:srgbClr val="000000"/>
              </a:solidFill>
              <a:round/>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grpSp>
      <p:sp>
        <p:nvSpPr>
          <p:cNvPr id="13329" name="Rectangle 7192"/>
          <p:cNvSpPr>
            <a:spLocks noChangeArrowheads="1"/>
          </p:cNvSpPr>
          <p:nvPr/>
        </p:nvSpPr>
        <p:spPr bwMode="auto">
          <a:xfrm>
            <a:off x="4579938" y="4733926"/>
            <a:ext cx="258762" cy="125413"/>
          </a:xfrm>
          <a:prstGeom prst="rect">
            <a:avLst/>
          </a:prstGeom>
          <a:solidFill>
            <a:srgbClr val="FFFF99"/>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0" name="Rectangle 7193"/>
          <p:cNvSpPr>
            <a:spLocks noChangeArrowheads="1"/>
          </p:cNvSpPr>
          <p:nvPr/>
        </p:nvSpPr>
        <p:spPr bwMode="auto">
          <a:xfrm>
            <a:off x="4579938" y="4672014"/>
            <a:ext cx="258762" cy="41275"/>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1" name="Rectangle 7194"/>
          <p:cNvSpPr>
            <a:spLocks noChangeArrowheads="1"/>
          </p:cNvSpPr>
          <p:nvPr/>
        </p:nvSpPr>
        <p:spPr bwMode="auto">
          <a:xfrm>
            <a:off x="4579938" y="4703764"/>
            <a:ext cx="258762" cy="123825"/>
          </a:xfrm>
          <a:prstGeom prst="rect">
            <a:avLst/>
          </a:prstGeom>
          <a:solidFill>
            <a:srgbClr val="99CCFF"/>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2" name="Rectangle 7195"/>
          <p:cNvSpPr>
            <a:spLocks noChangeArrowheads="1"/>
          </p:cNvSpPr>
          <p:nvPr/>
        </p:nvSpPr>
        <p:spPr bwMode="auto">
          <a:xfrm>
            <a:off x="5591176" y="4703763"/>
            <a:ext cx="479425" cy="42862"/>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3" name="Rectangle 7196"/>
          <p:cNvSpPr>
            <a:spLocks noChangeArrowheads="1"/>
          </p:cNvSpPr>
          <p:nvPr/>
        </p:nvSpPr>
        <p:spPr bwMode="auto">
          <a:xfrm>
            <a:off x="5591176" y="4733926"/>
            <a:ext cx="479425" cy="125413"/>
          </a:xfrm>
          <a:prstGeom prst="rect">
            <a:avLst/>
          </a:prstGeom>
          <a:solidFill>
            <a:srgbClr val="99CCFF"/>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4" name="Rectangle 7197"/>
          <p:cNvSpPr>
            <a:spLocks noChangeArrowheads="1"/>
          </p:cNvSpPr>
          <p:nvPr/>
        </p:nvSpPr>
        <p:spPr bwMode="auto">
          <a:xfrm>
            <a:off x="5715000" y="4714875"/>
            <a:ext cx="28052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200">
                <a:solidFill>
                  <a:srgbClr val="000000"/>
                </a:solidFill>
                <a:latin typeface="Arial" panose="020B0604020202020204" pitchFamily="34" charset="0"/>
              </a:rPr>
              <a:t>poly</a:t>
            </a:r>
            <a:endParaRPr lang="en-US" altLang="en-US" sz="1200">
              <a:latin typeface="Arial" panose="020B0604020202020204" pitchFamily="34" charset="0"/>
            </a:endParaRPr>
          </a:p>
        </p:txBody>
      </p:sp>
      <p:sp>
        <p:nvSpPr>
          <p:cNvPr id="13335" name="Rectangle 7198"/>
          <p:cNvSpPr>
            <a:spLocks noChangeArrowheads="1"/>
          </p:cNvSpPr>
          <p:nvPr/>
        </p:nvSpPr>
        <p:spPr bwMode="auto">
          <a:xfrm>
            <a:off x="3436939" y="4703763"/>
            <a:ext cx="257175" cy="42862"/>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6" name="Rectangle 7199"/>
          <p:cNvSpPr>
            <a:spLocks noChangeArrowheads="1"/>
          </p:cNvSpPr>
          <p:nvPr/>
        </p:nvSpPr>
        <p:spPr bwMode="auto">
          <a:xfrm>
            <a:off x="3436939" y="4733926"/>
            <a:ext cx="257175" cy="125413"/>
          </a:xfrm>
          <a:prstGeom prst="rect">
            <a:avLst/>
          </a:prstGeom>
          <a:solidFill>
            <a:srgbClr val="99CCFF"/>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7" name="Rectangle 7200"/>
          <p:cNvSpPr>
            <a:spLocks noChangeArrowheads="1"/>
          </p:cNvSpPr>
          <p:nvPr/>
        </p:nvSpPr>
        <p:spPr bwMode="auto">
          <a:xfrm>
            <a:off x="6927851" y="4733926"/>
            <a:ext cx="257175" cy="125413"/>
          </a:xfrm>
          <a:prstGeom prst="rect">
            <a:avLst/>
          </a:prstGeom>
          <a:solidFill>
            <a:srgbClr val="FFFF99"/>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8" name="Rectangle 7201"/>
          <p:cNvSpPr>
            <a:spLocks noChangeArrowheads="1"/>
          </p:cNvSpPr>
          <p:nvPr/>
        </p:nvSpPr>
        <p:spPr bwMode="auto">
          <a:xfrm>
            <a:off x="6927851" y="4672014"/>
            <a:ext cx="257175" cy="41275"/>
          </a:xfrm>
          <a:prstGeom prst="rect">
            <a:avLst/>
          </a:prstGeom>
          <a:solidFill>
            <a:srgbClr val="000000"/>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39" name="Rectangle 7202"/>
          <p:cNvSpPr>
            <a:spLocks noChangeArrowheads="1"/>
          </p:cNvSpPr>
          <p:nvPr/>
        </p:nvSpPr>
        <p:spPr bwMode="auto">
          <a:xfrm>
            <a:off x="6927851" y="4703764"/>
            <a:ext cx="257175" cy="123825"/>
          </a:xfrm>
          <a:prstGeom prst="rect">
            <a:avLst/>
          </a:prstGeom>
          <a:solidFill>
            <a:srgbClr val="99CCFF"/>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0" name="Rectangle 7203"/>
          <p:cNvSpPr>
            <a:spLocks noChangeArrowheads="1"/>
          </p:cNvSpPr>
          <p:nvPr/>
        </p:nvSpPr>
        <p:spPr bwMode="auto">
          <a:xfrm>
            <a:off x="3436938" y="4610100"/>
            <a:ext cx="341312" cy="84138"/>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1" name="Rectangle 7204"/>
          <p:cNvSpPr>
            <a:spLocks noChangeArrowheads="1"/>
          </p:cNvSpPr>
          <p:nvPr/>
        </p:nvSpPr>
        <p:spPr bwMode="auto">
          <a:xfrm>
            <a:off x="4497388" y="4578351"/>
            <a:ext cx="431800" cy="93663"/>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2" name="Rectangle 7205"/>
          <p:cNvSpPr>
            <a:spLocks noChangeArrowheads="1"/>
          </p:cNvSpPr>
          <p:nvPr/>
        </p:nvSpPr>
        <p:spPr bwMode="auto">
          <a:xfrm>
            <a:off x="3703638" y="4703763"/>
            <a:ext cx="74612" cy="146050"/>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3" name="Rectangle 7206"/>
          <p:cNvSpPr>
            <a:spLocks noChangeArrowheads="1"/>
          </p:cNvSpPr>
          <p:nvPr/>
        </p:nvSpPr>
        <p:spPr bwMode="auto">
          <a:xfrm>
            <a:off x="3778251" y="4756151"/>
            <a:ext cx="790575" cy="93663"/>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4" name="Rectangle 7207"/>
          <p:cNvSpPr>
            <a:spLocks noChangeArrowheads="1"/>
          </p:cNvSpPr>
          <p:nvPr/>
        </p:nvSpPr>
        <p:spPr bwMode="auto">
          <a:xfrm>
            <a:off x="4497389" y="4672013"/>
            <a:ext cx="71437" cy="146050"/>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5" name="Rectangle 7208"/>
          <p:cNvSpPr>
            <a:spLocks noChangeArrowheads="1"/>
          </p:cNvSpPr>
          <p:nvPr/>
        </p:nvSpPr>
        <p:spPr bwMode="auto">
          <a:xfrm>
            <a:off x="4846638" y="4681539"/>
            <a:ext cx="82550" cy="168275"/>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6" name="Rectangle 7209"/>
          <p:cNvSpPr>
            <a:spLocks noChangeArrowheads="1"/>
          </p:cNvSpPr>
          <p:nvPr/>
        </p:nvSpPr>
        <p:spPr bwMode="auto">
          <a:xfrm>
            <a:off x="4872038" y="4756151"/>
            <a:ext cx="711200" cy="93663"/>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7" name="Rectangle 7210"/>
          <p:cNvSpPr>
            <a:spLocks noChangeArrowheads="1"/>
          </p:cNvSpPr>
          <p:nvPr/>
        </p:nvSpPr>
        <p:spPr bwMode="auto">
          <a:xfrm>
            <a:off x="5508626" y="4652963"/>
            <a:ext cx="74613" cy="165100"/>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8" name="Rectangle 7211"/>
          <p:cNvSpPr>
            <a:spLocks noChangeArrowheads="1"/>
          </p:cNvSpPr>
          <p:nvPr/>
        </p:nvSpPr>
        <p:spPr bwMode="auto">
          <a:xfrm>
            <a:off x="5508625" y="4600576"/>
            <a:ext cx="654050" cy="93663"/>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49" name="Rectangle 7212"/>
          <p:cNvSpPr>
            <a:spLocks noChangeArrowheads="1"/>
          </p:cNvSpPr>
          <p:nvPr/>
        </p:nvSpPr>
        <p:spPr bwMode="auto">
          <a:xfrm>
            <a:off x="6843714" y="4568826"/>
            <a:ext cx="433387" cy="93663"/>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50" name="Rectangle 7213"/>
          <p:cNvSpPr>
            <a:spLocks noChangeArrowheads="1"/>
          </p:cNvSpPr>
          <p:nvPr/>
        </p:nvSpPr>
        <p:spPr bwMode="auto">
          <a:xfrm>
            <a:off x="6078539" y="4694238"/>
            <a:ext cx="84137" cy="165100"/>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51" name="Rectangle 7214"/>
          <p:cNvSpPr>
            <a:spLocks noChangeArrowheads="1"/>
          </p:cNvSpPr>
          <p:nvPr/>
        </p:nvSpPr>
        <p:spPr bwMode="auto">
          <a:xfrm>
            <a:off x="6162675" y="4765676"/>
            <a:ext cx="719138" cy="93663"/>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52" name="Rectangle 7215"/>
          <p:cNvSpPr>
            <a:spLocks noChangeArrowheads="1"/>
          </p:cNvSpPr>
          <p:nvPr/>
        </p:nvSpPr>
        <p:spPr bwMode="auto">
          <a:xfrm>
            <a:off x="6843713" y="4630738"/>
            <a:ext cx="74612" cy="228600"/>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53" name="Rectangle 7216"/>
          <p:cNvSpPr>
            <a:spLocks noChangeArrowheads="1"/>
          </p:cNvSpPr>
          <p:nvPr/>
        </p:nvSpPr>
        <p:spPr bwMode="auto">
          <a:xfrm>
            <a:off x="7194550" y="4630738"/>
            <a:ext cx="82550" cy="228600"/>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54" name="Rectangle 7217"/>
          <p:cNvSpPr>
            <a:spLocks noChangeArrowheads="1"/>
          </p:cNvSpPr>
          <p:nvPr/>
        </p:nvSpPr>
        <p:spPr bwMode="auto">
          <a:xfrm>
            <a:off x="7277101" y="4756150"/>
            <a:ext cx="1114425" cy="103188"/>
          </a:xfrm>
          <a:prstGeom prst="rect">
            <a:avLst/>
          </a:prstGeom>
          <a:solidFill>
            <a:srgbClr val="339966"/>
          </a:solidFill>
          <a:ln w="4763">
            <a:solidFill>
              <a:srgbClr val="339966"/>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55" name="Rectangle 7218"/>
          <p:cNvSpPr>
            <a:spLocks noChangeArrowheads="1"/>
          </p:cNvSpPr>
          <p:nvPr/>
        </p:nvSpPr>
        <p:spPr bwMode="auto">
          <a:xfrm>
            <a:off x="7700963" y="4745038"/>
            <a:ext cx="347852"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solidFill>
                  <a:srgbClr val="FFFFFF"/>
                </a:solidFill>
                <a:latin typeface="Arial" panose="020B0604020202020204" pitchFamily="34" charset="0"/>
              </a:rPr>
              <a:t>nitride</a:t>
            </a:r>
            <a:endParaRPr lang="en-US" altLang="en-US" sz="1000">
              <a:latin typeface="Arial" panose="020B0604020202020204" pitchFamily="34" charset="0"/>
            </a:endParaRPr>
          </a:p>
        </p:txBody>
      </p:sp>
      <p:sp>
        <p:nvSpPr>
          <p:cNvPr id="13356" name="Rectangle 7219"/>
          <p:cNvSpPr>
            <a:spLocks noChangeArrowheads="1"/>
          </p:cNvSpPr>
          <p:nvPr/>
        </p:nvSpPr>
        <p:spPr bwMode="auto">
          <a:xfrm>
            <a:off x="3852863" y="4338639"/>
            <a:ext cx="5699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57" name="Freeform 7220"/>
          <p:cNvSpPr>
            <a:spLocks/>
          </p:cNvSpPr>
          <p:nvPr/>
        </p:nvSpPr>
        <p:spPr bwMode="auto">
          <a:xfrm>
            <a:off x="5703889" y="4319588"/>
            <a:ext cx="257175" cy="374650"/>
          </a:xfrm>
          <a:custGeom>
            <a:avLst/>
            <a:gdLst>
              <a:gd name="T0" fmla="*/ 0 w 90"/>
              <a:gd name="T1" fmla="*/ 0 h 116"/>
              <a:gd name="T2" fmla="*/ 2147483647 w 90"/>
              <a:gd name="T3" fmla="*/ 2147483647 h 116"/>
              <a:gd name="T4" fmla="*/ 2147483647 w 90"/>
              <a:gd name="T5" fmla="*/ 2147483647 h 116"/>
              <a:gd name="T6" fmla="*/ 2147483647 w 90"/>
              <a:gd name="T7" fmla="*/ 0 h 116"/>
              <a:gd name="T8" fmla="*/ 0 w 90"/>
              <a:gd name="T9" fmla="*/ 0 h 116"/>
              <a:gd name="T10" fmla="*/ 0 60000 65536"/>
              <a:gd name="T11" fmla="*/ 0 60000 65536"/>
              <a:gd name="T12" fmla="*/ 0 60000 65536"/>
              <a:gd name="T13" fmla="*/ 0 60000 65536"/>
              <a:gd name="T14" fmla="*/ 0 60000 65536"/>
              <a:gd name="T15" fmla="*/ 0 w 90"/>
              <a:gd name="T16" fmla="*/ 0 h 116"/>
              <a:gd name="T17" fmla="*/ 90 w 90"/>
              <a:gd name="T18" fmla="*/ 116 h 116"/>
            </a:gdLst>
            <a:ahLst/>
            <a:cxnLst>
              <a:cxn ang="T10">
                <a:pos x="T0" y="T1"/>
              </a:cxn>
              <a:cxn ang="T11">
                <a:pos x="T2" y="T3"/>
              </a:cxn>
              <a:cxn ang="T12">
                <a:pos x="T4" y="T5"/>
              </a:cxn>
              <a:cxn ang="T13">
                <a:pos x="T6" y="T7"/>
              </a:cxn>
              <a:cxn ang="T14">
                <a:pos x="T8" y="T9"/>
              </a:cxn>
            </a:cxnLst>
            <a:rect l="T15" t="T16" r="T17" b="T18"/>
            <a:pathLst>
              <a:path w="90" h="116">
                <a:moveTo>
                  <a:pt x="0" y="0"/>
                </a:moveTo>
                <a:lnTo>
                  <a:pt x="22" y="116"/>
                </a:lnTo>
                <a:lnTo>
                  <a:pt x="67" y="116"/>
                </a:lnTo>
                <a:lnTo>
                  <a:pt x="90" y="0"/>
                </a:lnTo>
                <a:lnTo>
                  <a:pt x="0" y="0"/>
                </a:lnTo>
                <a:close/>
              </a:path>
            </a:pathLst>
          </a:custGeom>
          <a:solidFill>
            <a:srgbClr val="666699"/>
          </a:solidFill>
          <a:ln w="4763">
            <a:solidFill>
              <a:srgbClr val="666699"/>
            </a:solidFill>
            <a:round/>
            <a:headEnd/>
            <a:tailEnd/>
          </a:ln>
        </p:spPr>
        <p:txBody>
          <a:bodyPr/>
          <a:lstStyle/>
          <a:p>
            <a:endParaRPr lang="en-US"/>
          </a:p>
        </p:txBody>
      </p:sp>
      <p:sp>
        <p:nvSpPr>
          <p:cNvPr id="13358" name="Freeform 7221"/>
          <p:cNvSpPr>
            <a:spLocks/>
          </p:cNvSpPr>
          <p:nvPr/>
        </p:nvSpPr>
        <p:spPr bwMode="auto">
          <a:xfrm>
            <a:off x="7426325" y="4319589"/>
            <a:ext cx="266700" cy="549275"/>
          </a:xfrm>
          <a:custGeom>
            <a:avLst/>
            <a:gdLst>
              <a:gd name="T0" fmla="*/ 0 w 93"/>
              <a:gd name="T1" fmla="*/ 0 h 170"/>
              <a:gd name="T2" fmla="*/ 2147483647 w 93"/>
              <a:gd name="T3" fmla="*/ 2147483647 h 170"/>
              <a:gd name="T4" fmla="*/ 2147483647 w 93"/>
              <a:gd name="T5" fmla="*/ 2147483647 h 170"/>
              <a:gd name="T6" fmla="*/ 2147483647 w 93"/>
              <a:gd name="T7" fmla="*/ 0 h 170"/>
              <a:gd name="T8" fmla="*/ 0 w 93"/>
              <a:gd name="T9" fmla="*/ 0 h 170"/>
              <a:gd name="T10" fmla="*/ 0 60000 65536"/>
              <a:gd name="T11" fmla="*/ 0 60000 65536"/>
              <a:gd name="T12" fmla="*/ 0 60000 65536"/>
              <a:gd name="T13" fmla="*/ 0 60000 65536"/>
              <a:gd name="T14" fmla="*/ 0 60000 65536"/>
              <a:gd name="T15" fmla="*/ 0 w 93"/>
              <a:gd name="T16" fmla="*/ 0 h 170"/>
              <a:gd name="T17" fmla="*/ 93 w 93"/>
              <a:gd name="T18" fmla="*/ 170 h 170"/>
            </a:gdLst>
            <a:ahLst/>
            <a:cxnLst>
              <a:cxn ang="T10">
                <a:pos x="T0" y="T1"/>
              </a:cxn>
              <a:cxn ang="T11">
                <a:pos x="T2" y="T3"/>
              </a:cxn>
              <a:cxn ang="T12">
                <a:pos x="T4" y="T5"/>
              </a:cxn>
              <a:cxn ang="T13">
                <a:pos x="T6" y="T7"/>
              </a:cxn>
              <a:cxn ang="T14">
                <a:pos x="T8" y="T9"/>
              </a:cxn>
            </a:cxnLst>
            <a:rect l="T15" t="T16" r="T17" b="T18"/>
            <a:pathLst>
              <a:path w="93" h="170">
                <a:moveTo>
                  <a:pt x="0" y="0"/>
                </a:moveTo>
                <a:lnTo>
                  <a:pt x="22" y="170"/>
                </a:lnTo>
                <a:lnTo>
                  <a:pt x="70" y="170"/>
                </a:lnTo>
                <a:lnTo>
                  <a:pt x="93" y="0"/>
                </a:lnTo>
                <a:lnTo>
                  <a:pt x="0" y="0"/>
                </a:lnTo>
                <a:close/>
              </a:path>
            </a:pathLst>
          </a:custGeom>
          <a:solidFill>
            <a:srgbClr val="666699"/>
          </a:solidFill>
          <a:ln w="4763">
            <a:solidFill>
              <a:srgbClr val="666699"/>
            </a:solidFill>
            <a:round/>
            <a:headEnd/>
            <a:tailEnd/>
          </a:ln>
        </p:spPr>
        <p:txBody>
          <a:bodyPr/>
          <a:lstStyle/>
          <a:p>
            <a:endParaRPr lang="en-US"/>
          </a:p>
        </p:txBody>
      </p:sp>
      <p:sp>
        <p:nvSpPr>
          <p:cNvPr id="13359" name="Rectangle 7222"/>
          <p:cNvSpPr>
            <a:spLocks noChangeArrowheads="1"/>
          </p:cNvSpPr>
          <p:nvPr/>
        </p:nvSpPr>
        <p:spPr bwMode="auto">
          <a:xfrm>
            <a:off x="7499350" y="4484688"/>
            <a:ext cx="12065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solidFill>
                  <a:srgbClr val="FFFFFF"/>
                </a:solidFill>
                <a:latin typeface="Arial" panose="020B0604020202020204" pitchFamily="34" charset="0"/>
              </a:rPr>
              <a:t>W</a:t>
            </a:r>
            <a:endParaRPr lang="en-US" altLang="en-US" sz="1000">
              <a:latin typeface="Arial" panose="020B0604020202020204" pitchFamily="34" charset="0"/>
            </a:endParaRPr>
          </a:p>
        </p:txBody>
      </p:sp>
      <p:sp>
        <p:nvSpPr>
          <p:cNvPr id="13360" name="Rectangle 7223"/>
          <p:cNvSpPr>
            <a:spLocks noChangeArrowheads="1"/>
          </p:cNvSpPr>
          <p:nvPr/>
        </p:nvSpPr>
        <p:spPr bwMode="auto">
          <a:xfrm>
            <a:off x="4165600" y="4038600"/>
            <a:ext cx="1854200" cy="280988"/>
          </a:xfrm>
          <a:prstGeom prst="rect">
            <a:avLst/>
          </a:prstGeom>
          <a:solidFill>
            <a:srgbClr val="B2B2B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61" name="Freeform 7224"/>
          <p:cNvSpPr>
            <a:spLocks/>
          </p:cNvSpPr>
          <p:nvPr/>
        </p:nvSpPr>
        <p:spPr bwMode="auto">
          <a:xfrm>
            <a:off x="4695826" y="3676650"/>
            <a:ext cx="257175" cy="374650"/>
          </a:xfrm>
          <a:custGeom>
            <a:avLst/>
            <a:gdLst>
              <a:gd name="T0" fmla="*/ 0 w 90"/>
              <a:gd name="T1" fmla="*/ 0 h 116"/>
              <a:gd name="T2" fmla="*/ 2147483647 w 90"/>
              <a:gd name="T3" fmla="*/ 2147483647 h 116"/>
              <a:gd name="T4" fmla="*/ 2147483647 w 90"/>
              <a:gd name="T5" fmla="*/ 2147483647 h 116"/>
              <a:gd name="T6" fmla="*/ 2147483647 w 90"/>
              <a:gd name="T7" fmla="*/ 0 h 116"/>
              <a:gd name="T8" fmla="*/ 0 w 90"/>
              <a:gd name="T9" fmla="*/ 0 h 116"/>
              <a:gd name="T10" fmla="*/ 0 60000 65536"/>
              <a:gd name="T11" fmla="*/ 0 60000 65536"/>
              <a:gd name="T12" fmla="*/ 0 60000 65536"/>
              <a:gd name="T13" fmla="*/ 0 60000 65536"/>
              <a:gd name="T14" fmla="*/ 0 60000 65536"/>
              <a:gd name="T15" fmla="*/ 0 w 90"/>
              <a:gd name="T16" fmla="*/ 0 h 116"/>
              <a:gd name="T17" fmla="*/ 90 w 90"/>
              <a:gd name="T18" fmla="*/ 116 h 116"/>
            </a:gdLst>
            <a:ahLst/>
            <a:cxnLst>
              <a:cxn ang="T10">
                <a:pos x="T0" y="T1"/>
              </a:cxn>
              <a:cxn ang="T11">
                <a:pos x="T2" y="T3"/>
              </a:cxn>
              <a:cxn ang="T12">
                <a:pos x="T4" y="T5"/>
              </a:cxn>
              <a:cxn ang="T13">
                <a:pos x="T6" y="T7"/>
              </a:cxn>
              <a:cxn ang="T14">
                <a:pos x="T8" y="T9"/>
              </a:cxn>
            </a:cxnLst>
            <a:rect l="T15" t="T16" r="T17" b="T18"/>
            <a:pathLst>
              <a:path w="90" h="116">
                <a:moveTo>
                  <a:pt x="0" y="0"/>
                </a:moveTo>
                <a:lnTo>
                  <a:pt x="23" y="116"/>
                </a:lnTo>
                <a:lnTo>
                  <a:pt x="68" y="116"/>
                </a:lnTo>
                <a:lnTo>
                  <a:pt x="90" y="0"/>
                </a:lnTo>
                <a:lnTo>
                  <a:pt x="0" y="0"/>
                </a:lnTo>
                <a:close/>
              </a:path>
            </a:pathLst>
          </a:custGeom>
          <a:solidFill>
            <a:srgbClr val="666699"/>
          </a:solidFill>
          <a:ln w="4763">
            <a:solidFill>
              <a:srgbClr val="666699"/>
            </a:solidFill>
            <a:round/>
            <a:headEnd/>
            <a:tailEnd/>
          </a:ln>
        </p:spPr>
        <p:txBody>
          <a:bodyPr/>
          <a:lstStyle/>
          <a:p>
            <a:endParaRPr lang="en-US"/>
          </a:p>
        </p:txBody>
      </p:sp>
      <p:sp>
        <p:nvSpPr>
          <p:cNvPr id="13362" name="Freeform 7225"/>
          <p:cNvSpPr>
            <a:spLocks/>
          </p:cNvSpPr>
          <p:nvPr/>
        </p:nvSpPr>
        <p:spPr bwMode="auto">
          <a:xfrm>
            <a:off x="7239001" y="3676651"/>
            <a:ext cx="257175" cy="455613"/>
          </a:xfrm>
          <a:custGeom>
            <a:avLst/>
            <a:gdLst>
              <a:gd name="T0" fmla="*/ 0 w 90"/>
              <a:gd name="T1" fmla="*/ 0 h 141"/>
              <a:gd name="T2" fmla="*/ 2147483647 w 90"/>
              <a:gd name="T3" fmla="*/ 2147483647 h 141"/>
              <a:gd name="T4" fmla="*/ 2147483647 w 90"/>
              <a:gd name="T5" fmla="*/ 2147483647 h 141"/>
              <a:gd name="T6" fmla="*/ 2147483647 w 90"/>
              <a:gd name="T7" fmla="*/ 0 h 141"/>
              <a:gd name="T8" fmla="*/ 0 w 90"/>
              <a:gd name="T9" fmla="*/ 0 h 141"/>
              <a:gd name="T10" fmla="*/ 0 60000 65536"/>
              <a:gd name="T11" fmla="*/ 0 60000 65536"/>
              <a:gd name="T12" fmla="*/ 0 60000 65536"/>
              <a:gd name="T13" fmla="*/ 0 60000 65536"/>
              <a:gd name="T14" fmla="*/ 0 60000 65536"/>
              <a:gd name="T15" fmla="*/ 0 w 90"/>
              <a:gd name="T16" fmla="*/ 0 h 141"/>
              <a:gd name="T17" fmla="*/ 90 w 90"/>
              <a:gd name="T18" fmla="*/ 141 h 141"/>
            </a:gdLst>
            <a:ahLst/>
            <a:cxnLst>
              <a:cxn ang="T10">
                <a:pos x="T0" y="T1"/>
              </a:cxn>
              <a:cxn ang="T11">
                <a:pos x="T2" y="T3"/>
              </a:cxn>
              <a:cxn ang="T12">
                <a:pos x="T4" y="T5"/>
              </a:cxn>
              <a:cxn ang="T13">
                <a:pos x="T6" y="T7"/>
              </a:cxn>
              <a:cxn ang="T14">
                <a:pos x="T8" y="T9"/>
              </a:cxn>
            </a:cxnLst>
            <a:rect l="T15" t="T16" r="T17" b="T18"/>
            <a:pathLst>
              <a:path w="90" h="141">
                <a:moveTo>
                  <a:pt x="0" y="0"/>
                </a:moveTo>
                <a:lnTo>
                  <a:pt x="23" y="141"/>
                </a:lnTo>
                <a:lnTo>
                  <a:pt x="68" y="141"/>
                </a:lnTo>
                <a:lnTo>
                  <a:pt x="90" y="0"/>
                </a:lnTo>
                <a:lnTo>
                  <a:pt x="0" y="0"/>
                </a:lnTo>
                <a:close/>
              </a:path>
            </a:pathLst>
          </a:custGeom>
          <a:solidFill>
            <a:srgbClr val="666699"/>
          </a:solidFill>
          <a:ln w="4763">
            <a:solidFill>
              <a:srgbClr val="666699"/>
            </a:solidFill>
            <a:round/>
            <a:headEnd/>
            <a:tailEnd/>
          </a:ln>
        </p:spPr>
        <p:txBody>
          <a:bodyPr/>
          <a:lstStyle/>
          <a:p>
            <a:endParaRPr lang="en-US"/>
          </a:p>
        </p:txBody>
      </p:sp>
      <p:sp>
        <p:nvSpPr>
          <p:cNvPr id="13363" name="Rectangle 7226"/>
          <p:cNvSpPr>
            <a:spLocks noChangeArrowheads="1"/>
          </p:cNvSpPr>
          <p:nvPr/>
        </p:nvSpPr>
        <p:spPr bwMode="auto">
          <a:xfrm>
            <a:off x="4384676" y="3987800"/>
            <a:ext cx="885825"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64" name="Rectangle 7227"/>
          <p:cNvSpPr>
            <a:spLocks noChangeArrowheads="1"/>
          </p:cNvSpPr>
          <p:nvPr/>
        </p:nvSpPr>
        <p:spPr bwMode="auto">
          <a:xfrm>
            <a:off x="4476750" y="4060826"/>
            <a:ext cx="666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latin typeface="Arial" panose="020B0604020202020204" pitchFamily="34" charset="0"/>
              </a:rPr>
              <a:t>Metal 1</a:t>
            </a:r>
            <a:endParaRPr lang="en-US" altLang="en-US" sz="1600">
              <a:latin typeface="Arial" panose="020B0604020202020204" pitchFamily="34" charset="0"/>
            </a:endParaRPr>
          </a:p>
        </p:txBody>
      </p:sp>
      <p:sp>
        <p:nvSpPr>
          <p:cNvPr id="13365" name="Rectangle 7228"/>
          <p:cNvSpPr>
            <a:spLocks noChangeArrowheads="1"/>
          </p:cNvSpPr>
          <p:nvPr/>
        </p:nvSpPr>
        <p:spPr bwMode="auto">
          <a:xfrm>
            <a:off x="3503614" y="3014664"/>
            <a:ext cx="4733925" cy="661987"/>
          </a:xfrm>
          <a:prstGeom prst="rect">
            <a:avLst/>
          </a:prstGeom>
          <a:solidFill>
            <a:srgbClr val="FFFF99"/>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66" name="Rectangle 7229"/>
          <p:cNvSpPr>
            <a:spLocks noChangeArrowheads="1"/>
          </p:cNvSpPr>
          <p:nvPr/>
        </p:nvSpPr>
        <p:spPr bwMode="auto">
          <a:xfrm>
            <a:off x="6523038" y="3344863"/>
            <a:ext cx="8826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67" name="Rectangle 7230"/>
          <p:cNvSpPr>
            <a:spLocks noChangeArrowheads="1"/>
          </p:cNvSpPr>
          <p:nvPr/>
        </p:nvSpPr>
        <p:spPr bwMode="auto">
          <a:xfrm>
            <a:off x="6615113" y="3417888"/>
            <a:ext cx="418384" cy="153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000">
                <a:solidFill>
                  <a:srgbClr val="000000"/>
                </a:solidFill>
                <a:latin typeface="Arial" panose="020B0604020202020204" pitchFamily="34" charset="0"/>
              </a:rPr>
              <a:t>Metal 2</a:t>
            </a:r>
            <a:endParaRPr lang="en-US" altLang="en-US" sz="2400">
              <a:latin typeface="Arial" panose="020B0604020202020204" pitchFamily="34" charset="0"/>
            </a:endParaRPr>
          </a:p>
        </p:txBody>
      </p:sp>
      <p:sp>
        <p:nvSpPr>
          <p:cNvPr id="13368" name="Rectangle 7231"/>
          <p:cNvSpPr>
            <a:spLocks noChangeArrowheads="1"/>
          </p:cNvSpPr>
          <p:nvPr/>
        </p:nvSpPr>
        <p:spPr bwMode="auto">
          <a:xfrm>
            <a:off x="6864350" y="4038600"/>
            <a:ext cx="831850" cy="280988"/>
          </a:xfrm>
          <a:prstGeom prst="rect">
            <a:avLst/>
          </a:prstGeom>
          <a:solidFill>
            <a:srgbClr val="B2B2B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69" name="Freeform 7232"/>
          <p:cNvSpPr>
            <a:spLocks/>
          </p:cNvSpPr>
          <p:nvPr/>
        </p:nvSpPr>
        <p:spPr bwMode="auto">
          <a:xfrm>
            <a:off x="4538664" y="3014663"/>
            <a:ext cx="257175" cy="487362"/>
          </a:xfrm>
          <a:custGeom>
            <a:avLst/>
            <a:gdLst>
              <a:gd name="T0" fmla="*/ 0 w 90"/>
              <a:gd name="T1" fmla="*/ 0 h 151"/>
              <a:gd name="T2" fmla="*/ 2147483647 w 90"/>
              <a:gd name="T3" fmla="*/ 2147483647 h 151"/>
              <a:gd name="T4" fmla="*/ 2147483647 w 90"/>
              <a:gd name="T5" fmla="*/ 2147483647 h 151"/>
              <a:gd name="T6" fmla="*/ 2147483647 w 90"/>
              <a:gd name="T7" fmla="*/ 0 h 151"/>
              <a:gd name="T8" fmla="*/ 0 w 90"/>
              <a:gd name="T9" fmla="*/ 0 h 151"/>
              <a:gd name="T10" fmla="*/ 0 60000 65536"/>
              <a:gd name="T11" fmla="*/ 0 60000 65536"/>
              <a:gd name="T12" fmla="*/ 0 60000 65536"/>
              <a:gd name="T13" fmla="*/ 0 60000 65536"/>
              <a:gd name="T14" fmla="*/ 0 60000 65536"/>
              <a:gd name="T15" fmla="*/ 0 w 90"/>
              <a:gd name="T16" fmla="*/ 0 h 151"/>
              <a:gd name="T17" fmla="*/ 90 w 90"/>
              <a:gd name="T18" fmla="*/ 151 h 151"/>
            </a:gdLst>
            <a:ahLst/>
            <a:cxnLst>
              <a:cxn ang="T10">
                <a:pos x="T0" y="T1"/>
              </a:cxn>
              <a:cxn ang="T11">
                <a:pos x="T2" y="T3"/>
              </a:cxn>
              <a:cxn ang="T12">
                <a:pos x="T4" y="T5"/>
              </a:cxn>
              <a:cxn ang="T13">
                <a:pos x="T6" y="T7"/>
              </a:cxn>
              <a:cxn ang="T14">
                <a:pos x="T8" y="T9"/>
              </a:cxn>
            </a:cxnLst>
            <a:rect l="T15" t="T16" r="T17" b="T18"/>
            <a:pathLst>
              <a:path w="90" h="151">
                <a:moveTo>
                  <a:pt x="0" y="0"/>
                </a:moveTo>
                <a:lnTo>
                  <a:pt x="23" y="151"/>
                </a:lnTo>
                <a:lnTo>
                  <a:pt x="68" y="151"/>
                </a:lnTo>
                <a:lnTo>
                  <a:pt x="90" y="0"/>
                </a:lnTo>
                <a:lnTo>
                  <a:pt x="0" y="0"/>
                </a:lnTo>
                <a:close/>
              </a:path>
            </a:pathLst>
          </a:custGeom>
          <a:solidFill>
            <a:srgbClr val="666699"/>
          </a:solidFill>
          <a:ln w="4763">
            <a:solidFill>
              <a:srgbClr val="666699"/>
            </a:solidFill>
            <a:round/>
            <a:headEnd/>
            <a:tailEnd/>
          </a:ln>
        </p:spPr>
        <p:txBody>
          <a:bodyPr/>
          <a:lstStyle/>
          <a:p>
            <a:endParaRPr lang="en-US"/>
          </a:p>
        </p:txBody>
      </p:sp>
      <p:sp>
        <p:nvSpPr>
          <p:cNvPr id="13370" name="Rectangle 7233"/>
          <p:cNvSpPr>
            <a:spLocks noChangeArrowheads="1"/>
          </p:cNvSpPr>
          <p:nvPr/>
        </p:nvSpPr>
        <p:spPr bwMode="auto">
          <a:xfrm>
            <a:off x="4572000" y="3429000"/>
            <a:ext cx="782638" cy="247650"/>
          </a:xfrm>
          <a:prstGeom prst="rect">
            <a:avLst/>
          </a:prstGeom>
          <a:solidFill>
            <a:srgbClr val="B2B2B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71" name="Rectangle 7234"/>
          <p:cNvSpPr>
            <a:spLocks noChangeArrowheads="1"/>
          </p:cNvSpPr>
          <p:nvPr/>
        </p:nvSpPr>
        <p:spPr bwMode="auto">
          <a:xfrm>
            <a:off x="3503614" y="2349501"/>
            <a:ext cx="4733925" cy="665163"/>
          </a:xfrm>
          <a:prstGeom prst="rect">
            <a:avLst/>
          </a:prstGeom>
          <a:solidFill>
            <a:srgbClr val="FFFF99"/>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72" name="Rectangle 7235"/>
          <p:cNvSpPr>
            <a:spLocks noChangeArrowheads="1"/>
          </p:cNvSpPr>
          <p:nvPr/>
        </p:nvSpPr>
        <p:spPr bwMode="auto">
          <a:xfrm>
            <a:off x="3711576" y="2700338"/>
            <a:ext cx="1089025" cy="304800"/>
          </a:xfrm>
          <a:prstGeom prst="rect">
            <a:avLst/>
          </a:prstGeom>
          <a:solidFill>
            <a:srgbClr val="B2B2B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73" name="Rectangle 7236"/>
          <p:cNvSpPr>
            <a:spLocks noChangeArrowheads="1"/>
          </p:cNvSpPr>
          <p:nvPr/>
        </p:nvSpPr>
        <p:spPr bwMode="auto">
          <a:xfrm>
            <a:off x="3841750" y="2755901"/>
            <a:ext cx="666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latin typeface="Arial" panose="020B0604020202020204" pitchFamily="34" charset="0"/>
              </a:rPr>
              <a:t>Metal 3</a:t>
            </a:r>
            <a:endParaRPr lang="en-US" altLang="en-US" sz="1600">
              <a:latin typeface="Arial" panose="020B0604020202020204" pitchFamily="34" charset="0"/>
            </a:endParaRPr>
          </a:p>
        </p:txBody>
      </p:sp>
      <p:sp>
        <p:nvSpPr>
          <p:cNvPr id="13374" name="Freeform 7237"/>
          <p:cNvSpPr>
            <a:spLocks/>
          </p:cNvSpPr>
          <p:nvPr/>
        </p:nvSpPr>
        <p:spPr bwMode="auto">
          <a:xfrm>
            <a:off x="5942014" y="3014663"/>
            <a:ext cx="257175" cy="487362"/>
          </a:xfrm>
          <a:custGeom>
            <a:avLst/>
            <a:gdLst>
              <a:gd name="T0" fmla="*/ 0 w 90"/>
              <a:gd name="T1" fmla="*/ 0 h 151"/>
              <a:gd name="T2" fmla="*/ 2147483647 w 90"/>
              <a:gd name="T3" fmla="*/ 2147483647 h 151"/>
              <a:gd name="T4" fmla="*/ 2147483647 w 90"/>
              <a:gd name="T5" fmla="*/ 2147483647 h 151"/>
              <a:gd name="T6" fmla="*/ 2147483647 w 90"/>
              <a:gd name="T7" fmla="*/ 0 h 151"/>
              <a:gd name="T8" fmla="*/ 0 w 90"/>
              <a:gd name="T9" fmla="*/ 0 h 151"/>
              <a:gd name="T10" fmla="*/ 0 60000 65536"/>
              <a:gd name="T11" fmla="*/ 0 60000 65536"/>
              <a:gd name="T12" fmla="*/ 0 60000 65536"/>
              <a:gd name="T13" fmla="*/ 0 60000 65536"/>
              <a:gd name="T14" fmla="*/ 0 60000 65536"/>
              <a:gd name="T15" fmla="*/ 0 w 90"/>
              <a:gd name="T16" fmla="*/ 0 h 151"/>
              <a:gd name="T17" fmla="*/ 90 w 90"/>
              <a:gd name="T18" fmla="*/ 151 h 151"/>
            </a:gdLst>
            <a:ahLst/>
            <a:cxnLst>
              <a:cxn ang="T10">
                <a:pos x="T0" y="T1"/>
              </a:cxn>
              <a:cxn ang="T11">
                <a:pos x="T2" y="T3"/>
              </a:cxn>
              <a:cxn ang="T12">
                <a:pos x="T4" y="T5"/>
              </a:cxn>
              <a:cxn ang="T13">
                <a:pos x="T6" y="T7"/>
              </a:cxn>
              <a:cxn ang="T14">
                <a:pos x="T8" y="T9"/>
              </a:cxn>
            </a:cxnLst>
            <a:rect l="T15" t="T16" r="T17" b="T18"/>
            <a:pathLst>
              <a:path w="90" h="151">
                <a:moveTo>
                  <a:pt x="0" y="0"/>
                </a:moveTo>
                <a:lnTo>
                  <a:pt x="23" y="151"/>
                </a:lnTo>
                <a:lnTo>
                  <a:pt x="68" y="151"/>
                </a:lnTo>
                <a:lnTo>
                  <a:pt x="90" y="0"/>
                </a:lnTo>
                <a:lnTo>
                  <a:pt x="0" y="0"/>
                </a:lnTo>
                <a:close/>
              </a:path>
            </a:pathLst>
          </a:custGeom>
          <a:solidFill>
            <a:srgbClr val="666699"/>
          </a:solidFill>
          <a:ln w="4763">
            <a:solidFill>
              <a:srgbClr val="666699"/>
            </a:solidFill>
            <a:round/>
            <a:headEnd/>
            <a:tailEnd/>
          </a:ln>
        </p:spPr>
        <p:txBody>
          <a:bodyPr/>
          <a:lstStyle/>
          <a:p>
            <a:endParaRPr lang="en-US"/>
          </a:p>
        </p:txBody>
      </p:sp>
      <p:sp>
        <p:nvSpPr>
          <p:cNvPr id="13375" name="Rectangle 7238"/>
          <p:cNvSpPr>
            <a:spLocks noChangeArrowheads="1"/>
          </p:cNvSpPr>
          <p:nvPr/>
        </p:nvSpPr>
        <p:spPr bwMode="auto">
          <a:xfrm>
            <a:off x="5943600" y="3429000"/>
            <a:ext cx="1885950" cy="247650"/>
          </a:xfrm>
          <a:prstGeom prst="rect">
            <a:avLst/>
          </a:prstGeom>
          <a:solidFill>
            <a:srgbClr val="B2B2B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76" name="Rectangle 7239"/>
          <p:cNvSpPr>
            <a:spLocks noChangeArrowheads="1"/>
          </p:cNvSpPr>
          <p:nvPr/>
        </p:nvSpPr>
        <p:spPr bwMode="auto">
          <a:xfrm>
            <a:off x="6615113" y="3417889"/>
            <a:ext cx="666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latin typeface="Arial" panose="020B0604020202020204" pitchFamily="34" charset="0"/>
              </a:rPr>
              <a:t>Metal 2</a:t>
            </a:r>
            <a:endParaRPr lang="en-US" altLang="en-US" sz="1600">
              <a:latin typeface="Arial" panose="020B0604020202020204" pitchFamily="34" charset="0"/>
            </a:endParaRPr>
          </a:p>
        </p:txBody>
      </p:sp>
      <p:sp>
        <p:nvSpPr>
          <p:cNvPr id="13377" name="Freeform 7240"/>
          <p:cNvSpPr>
            <a:spLocks/>
          </p:cNvSpPr>
          <p:nvPr/>
        </p:nvSpPr>
        <p:spPr bwMode="auto">
          <a:xfrm>
            <a:off x="5895976" y="2349501"/>
            <a:ext cx="257175" cy="487363"/>
          </a:xfrm>
          <a:custGeom>
            <a:avLst/>
            <a:gdLst>
              <a:gd name="T0" fmla="*/ 0 w 90"/>
              <a:gd name="T1" fmla="*/ 0 h 151"/>
              <a:gd name="T2" fmla="*/ 2147483647 w 90"/>
              <a:gd name="T3" fmla="*/ 2147483647 h 151"/>
              <a:gd name="T4" fmla="*/ 2147483647 w 90"/>
              <a:gd name="T5" fmla="*/ 2147483647 h 151"/>
              <a:gd name="T6" fmla="*/ 2147483647 w 90"/>
              <a:gd name="T7" fmla="*/ 0 h 151"/>
              <a:gd name="T8" fmla="*/ 0 w 90"/>
              <a:gd name="T9" fmla="*/ 0 h 151"/>
              <a:gd name="T10" fmla="*/ 0 60000 65536"/>
              <a:gd name="T11" fmla="*/ 0 60000 65536"/>
              <a:gd name="T12" fmla="*/ 0 60000 65536"/>
              <a:gd name="T13" fmla="*/ 0 60000 65536"/>
              <a:gd name="T14" fmla="*/ 0 60000 65536"/>
              <a:gd name="T15" fmla="*/ 0 w 90"/>
              <a:gd name="T16" fmla="*/ 0 h 151"/>
              <a:gd name="T17" fmla="*/ 90 w 90"/>
              <a:gd name="T18" fmla="*/ 151 h 151"/>
            </a:gdLst>
            <a:ahLst/>
            <a:cxnLst>
              <a:cxn ang="T10">
                <a:pos x="T0" y="T1"/>
              </a:cxn>
              <a:cxn ang="T11">
                <a:pos x="T2" y="T3"/>
              </a:cxn>
              <a:cxn ang="T12">
                <a:pos x="T4" y="T5"/>
              </a:cxn>
              <a:cxn ang="T13">
                <a:pos x="T6" y="T7"/>
              </a:cxn>
              <a:cxn ang="T14">
                <a:pos x="T8" y="T9"/>
              </a:cxn>
            </a:cxnLst>
            <a:rect l="T15" t="T16" r="T17" b="T18"/>
            <a:pathLst>
              <a:path w="90" h="151">
                <a:moveTo>
                  <a:pt x="0" y="0"/>
                </a:moveTo>
                <a:lnTo>
                  <a:pt x="23" y="151"/>
                </a:lnTo>
                <a:lnTo>
                  <a:pt x="68" y="151"/>
                </a:lnTo>
                <a:lnTo>
                  <a:pt x="90" y="0"/>
                </a:lnTo>
                <a:lnTo>
                  <a:pt x="0" y="0"/>
                </a:lnTo>
                <a:close/>
              </a:path>
            </a:pathLst>
          </a:custGeom>
          <a:solidFill>
            <a:srgbClr val="666699"/>
          </a:solidFill>
          <a:ln w="4763">
            <a:solidFill>
              <a:srgbClr val="666699"/>
            </a:solidFill>
            <a:round/>
            <a:headEnd/>
            <a:tailEnd/>
          </a:ln>
        </p:spPr>
        <p:txBody>
          <a:bodyPr/>
          <a:lstStyle/>
          <a:p>
            <a:endParaRPr lang="en-US"/>
          </a:p>
        </p:txBody>
      </p:sp>
      <p:sp>
        <p:nvSpPr>
          <p:cNvPr id="13378" name="Rectangle 7241"/>
          <p:cNvSpPr>
            <a:spLocks noChangeArrowheads="1"/>
          </p:cNvSpPr>
          <p:nvPr/>
        </p:nvSpPr>
        <p:spPr bwMode="auto">
          <a:xfrm>
            <a:off x="5657850" y="2743200"/>
            <a:ext cx="514350" cy="261938"/>
          </a:xfrm>
          <a:prstGeom prst="rect">
            <a:avLst/>
          </a:prstGeom>
          <a:solidFill>
            <a:srgbClr val="B2B2B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79" name="Rectangle 7242"/>
          <p:cNvSpPr>
            <a:spLocks noChangeArrowheads="1"/>
          </p:cNvSpPr>
          <p:nvPr/>
        </p:nvSpPr>
        <p:spPr bwMode="auto">
          <a:xfrm>
            <a:off x="3503614" y="1685926"/>
            <a:ext cx="4733925" cy="663575"/>
          </a:xfrm>
          <a:prstGeom prst="rect">
            <a:avLst/>
          </a:prstGeom>
          <a:solidFill>
            <a:srgbClr val="FFFF99"/>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80" name="Rectangle 7243"/>
          <p:cNvSpPr>
            <a:spLocks noChangeArrowheads="1"/>
          </p:cNvSpPr>
          <p:nvPr/>
        </p:nvSpPr>
        <p:spPr bwMode="auto">
          <a:xfrm>
            <a:off x="3503614" y="1020763"/>
            <a:ext cx="4733925" cy="665162"/>
          </a:xfrm>
          <a:prstGeom prst="rect">
            <a:avLst/>
          </a:prstGeom>
          <a:solidFill>
            <a:srgbClr val="FF9900"/>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81" name="Rectangle 7244"/>
          <p:cNvSpPr>
            <a:spLocks noChangeArrowheads="1"/>
          </p:cNvSpPr>
          <p:nvPr/>
        </p:nvSpPr>
        <p:spPr bwMode="auto">
          <a:xfrm>
            <a:off x="5721350" y="1925638"/>
            <a:ext cx="2128838" cy="455612"/>
          </a:xfrm>
          <a:prstGeom prst="rect">
            <a:avLst/>
          </a:prstGeom>
          <a:solidFill>
            <a:srgbClr val="B2B2B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82" name="Rectangle 7245"/>
          <p:cNvSpPr>
            <a:spLocks noChangeArrowheads="1"/>
          </p:cNvSpPr>
          <p:nvPr/>
        </p:nvSpPr>
        <p:spPr bwMode="auto">
          <a:xfrm>
            <a:off x="6440488" y="2028826"/>
            <a:ext cx="6667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000000"/>
                </a:solidFill>
                <a:latin typeface="Arial" panose="020B0604020202020204" pitchFamily="34" charset="0"/>
              </a:rPr>
              <a:t>Metal 4</a:t>
            </a:r>
            <a:endParaRPr lang="en-US" altLang="en-US" sz="1600">
              <a:latin typeface="Arial" panose="020B0604020202020204" pitchFamily="34" charset="0"/>
            </a:endParaRPr>
          </a:p>
        </p:txBody>
      </p:sp>
      <p:sp>
        <p:nvSpPr>
          <p:cNvPr id="13383" name="Rectangle 7246"/>
          <p:cNvSpPr>
            <a:spLocks noChangeArrowheads="1"/>
          </p:cNvSpPr>
          <p:nvPr/>
        </p:nvSpPr>
        <p:spPr bwMode="auto">
          <a:xfrm>
            <a:off x="3503613" y="1925638"/>
            <a:ext cx="1204912" cy="455612"/>
          </a:xfrm>
          <a:prstGeom prst="rect">
            <a:avLst/>
          </a:prstGeom>
          <a:solidFill>
            <a:srgbClr val="B2B2B2"/>
          </a:solidFill>
          <a:ln w="4763">
            <a:solidFill>
              <a:srgbClr val="000000"/>
            </a:solidFill>
            <a:miter lim="800000"/>
            <a:headEnd/>
            <a:tailEnd/>
          </a:ln>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84" name="Freeform 7247" descr="Newsprint"/>
          <p:cNvSpPr>
            <a:spLocks/>
          </p:cNvSpPr>
          <p:nvPr/>
        </p:nvSpPr>
        <p:spPr bwMode="auto">
          <a:xfrm>
            <a:off x="6227764" y="1011238"/>
            <a:ext cx="1131887" cy="901700"/>
          </a:xfrm>
          <a:custGeom>
            <a:avLst/>
            <a:gdLst>
              <a:gd name="T0" fmla="*/ 0 w 395"/>
              <a:gd name="T1" fmla="*/ 0 h 279"/>
              <a:gd name="T2" fmla="*/ 2147483647 w 395"/>
              <a:gd name="T3" fmla="*/ 2147483647 h 279"/>
              <a:gd name="T4" fmla="*/ 2147483647 w 395"/>
              <a:gd name="T5" fmla="*/ 2147483647 h 279"/>
              <a:gd name="T6" fmla="*/ 2147483647 w 395"/>
              <a:gd name="T7" fmla="*/ 0 h 279"/>
              <a:gd name="T8" fmla="*/ 0 w 395"/>
              <a:gd name="T9" fmla="*/ 0 h 279"/>
              <a:gd name="T10" fmla="*/ 0 60000 65536"/>
              <a:gd name="T11" fmla="*/ 0 60000 65536"/>
              <a:gd name="T12" fmla="*/ 0 60000 65536"/>
              <a:gd name="T13" fmla="*/ 0 60000 65536"/>
              <a:gd name="T14" fmla="*/ 0 60000 65536"/>
              <a:gd name="T15" fmla="*/ 0 w 395"/>
              <a:gd name="T16" fmla="*/ 0 h 279"/>
              <a:gd name="T17" fmla="*/ 395 w 395"/>
              <a:gd name="T18" fmla="*/ 279 h 279"/>
            </a:gdLst>
            <a:ahLst/>
            <a:cxnLst>
              <a:cxn ang="T10">
                <a:pos x="T0" y="T1"/>
              </a:cxn>
              <a:cxn ang="T11">
                <a:pos x="T2" y="T3"/>
              </a:cxn>
              <a:cxn ang="T12">
                <a:pos x="T4" y="T5"/>
              </a:cxn>
              <a:cxn ang="T13">
                <a:pos x="T6" y="T7"/>
              </a:cxn>
              <a:cxn ang="T14">
                <a:pos x="T8" y="T9"/>
              </a:cxn>
            </a:cxnLst>
            <a:rect l="T15" t="T16" r="T17" b="T18"/>
            <a:pathLst>
              <a:path w="395" h="279">
                <a:moveTo>
                  <a:pt x="0" y="0"/>
                </a:moveTo>
                <a:lnTo>
                  <a:pt x="42" y="279"/>
                </a:lnTo>
                <a:lnTo>
                  <a:pt x="353" y="279"/>
                </a:lnTo>
                <a:lnTo>
                  <a:pt x="395" y="0"/>
                </a:lnTo>
                <a:lnTo>
                  <a:pt x="0" y="0"/>
                </a:lnTo>
                <a:close/>
              </a:path>
            </a:pathLst>
          </a:custGeom>
          <a:blipFill dpi="0" rotWithShape="0">
            <a:blip r:embed="rId3"/>
            <a:srcRect/>
            <a:tile tx="0" ty="0" sx="100000" sy="100000" flip="none" algn="tl"/>
          </a:blipFill>
          <a:ln w="4826">
            <a:solidFill>
              <a:srgbClr val="FFFFFF"/>
            </a:solidFill>
            <a:round/>
            <a:headEnd/>
            <a:tailEnd/>
          </a:ln>
        </p:spPr>
        <p:txBody>
          <a:bodyPr/>
          <a:lstStyle/>
          <a:p>
            <a:endParaRPr lang="en-US"/>
          </a:p>
        </p:txBody>
      </p:sp>
      <p:sp>
        <p:nvSpPr>
          <p:cNvPr id="13385" name="Rectangle 7248"/>
          <p:cNvSpPr>
            <a:spLocks noChangeArrowheads="1"/>
          </p:cNvSpPr>
          <p:nvPr/>
        </p:nvSpPr>
        <p:spPr bwMode="auto">
          <a:xfrm>
            <a:off x="3935414" y="1085851"/>
            <a:ext cx="1665287" cy="43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386" name="Rectangle 7249"/>
          <p:cNvSpPr>
            <a:spLocks noChangeArrowheads="1"/>
          </p:cNvSpPr>
          <p:nvPr/>
        </p:nvSpPr>
        <p:spPr bwMode="auto">
          <a:xfrm>
            <a:off x="4027489" y="1157289"/>
            <a:ext cx="104676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a:solidFill>
                  <a:srgbClr val="FFFFFF"/>
                </a:solidFill>
                <a:latin typeface="Arial" panose="020B0604020202020204" pitchFamily="34" charset="0"/>
              </a:rPr>
              <a:t>Passivation</a:t>
            </a:r>
            <a:endParaRPr lang="en-US" altLang="en-US" sz="1600">
              <a:latin typeface="Arial" panose="020B0604020202020204" pitchFamily="34" charset="0"/>
            </a:endParaRPr>
          </a:p>
        </p:txBody>
      </p:sp>
      <p:sp>
        <p:nvSpPr>
          <p:cNvPr id="13387" name="AutoShape 7250"/>
          <p:cNvSpPr>
            <a:spLocks noChangeArrowheads="1"/>
          </p:cNvSpPr>
          <p:nvPr/>
        </p:nvSpPr>
        <p:spPr bwMode="auto">
          <a:xfrm>
            <a:off x="8913814" y="935038"/>
            <a:ext cx="839787" cy="3751262"/>
          </a:xfrm>
          <a:prstGeom prst="upDownArrow">
            <a:avLst>
              <a:gd name="adj1" fmla="val 57491"/>
              <a:gd name="adj2" fmla="val 71760"/>
            </a:avLst>
          </a:prstGeom>
          <a:solidFill>
            <a:srgbClr val="FFFF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r>
              <a:rPr lang="en-US" altLang="en-US" sz="1800">
                <a:solidFill>
                  <a:srgbClr val="FF0000"/>
                </a:solidFill>
                <a:latin typeface="Arial" panose="020B0604020202020204" pitchFamily="34" charset="0"/>
              </a:rPr>
              <a:t>Back-end</a:t>
            </a:r>
          </a:p>
          <a:p>
            <a:pPr algn="ctr">
              <a:spcBef>
                <a:spcPct val="0"/>
              </a:spcBef>
              <a:buFontTx/>
              <a:buNone/>
            </a:pPr>
            <a:r>
              <a:rPr lang="en-US" altLang="en-US" sz="1800">
                <a:solidFill>
                  <a:srgbClr val="FF0000"/>
                </a:solidFill>
                <a:latin typeface="Arial" panose="020B0604020202020204" pitchFamily="34" charset="0"/>
              </a:rPr>
              <a:t>Processing</a:t>
            </a:r>
          </a:p>
          <a:p>
            <a:pPr algn="ctr">
              <a:spcBef>
                <a:spcPct val="0"/>
              </a:spcBef>
              <a:buFontTx/>
              <a:buNone/>
            </a:pPr>
            <a:r>
              <a:rPr lang="en-US" altLang="en-US" sz="1800">
                <a:solidFill>
                  <a:srgbClr val="FF0000"/>
                </a:solidFill>
                <a:latin typeface="Arial" panose="020B0604020202020204" pitchFamily="34" charset="0"/>
              </a:rPr>
              <a:t>(definition of contacts</a:t>
            </a:r>
          </a:p>
          <a:p>
            <a:pPr algn="ctr">
              <a:spcBef>
                <a:spcPct val="0"/>
              </a:spcBef>
              <a:buFontTx/>
              <a:buNone/>
            </a:pPr>
            <a:r>
              <a:rPr lang="en-US" altLang="en-US" sz="1800">
                <a:solidFill>
                  <a:srgbClr val="FF0000"/>
                </a:solidFill>
                <a:latin typeface="Arial" panose="020B0604020202020204" pitchFamily="34" charset="0"/>
              </a:rPr>
              <a:t> and interconnects)</a:t>
            </a:r>
          </a:p>
        </p:txBody>
      </p:sp>
      <p:sp>
        <p:nvSpPr>
          <p:cNvPr id="13388" name="AutoShape 7251"/>
          <p:cNvSpPr>
            <a:spLocks noChangeArrowheads="1"/>
          </p:cNvSpPr>
          <p:nvPr/>
        </p:nvSpPr>
        <p:spPr bwMode="auto">
          <a:xfrm>
            <a:off x="9034464" y="4745038"/>
            <a:ext cx="566737" cy="779462"/>
          </a:xfrm>
          <a:prstGeom prst="upDownArrow">
            <a:avLst>
              <a:gd name="adj1" fmla="val 57491"/>
              <a:gd name="adj2" fmla="val 22095"/>
            </a:avLst>
          </a:prstGeom>
          <a:solidFill>
            <a:srgbClr val="FFFFFF"/>
          </a:solidFill>
          <a:ln w="9525">
            <a:solidFill>
              <a:srgbClr val="FF3300"/>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spcBef>
                <a:spcPct val="0"/>
              </a:spcBef>
              <a:buFontTx/>
              <a:buNone/>
            </a:pPr>
            <a:endParaRPr lang="en-US" altLang="en-US" sz="1000">
              <a:latin typeface="Arial" panose="020B0604020202020204" pitchFamily="34" charset="0"/>
            </a:endParaRPr>
          </a:p>
        </p:txBody>
      </p:sp>
      <p:sp>
        <p:nvSpPr>
          <p:cNvPr id="13389" name="Text Box 7252"/>
          <p:cNvSpPr txBox="1">
            <a:spLocks noChangeArrowheads="1"/>
          </p:cNvSpPr>
          <p:nvPr/>
        </p:nvSpPr>
        <p:spPr bwMode="auto">
          <a:xfrm>
            <a:off x="8142288" y="4647407"/>
            <a:ext cx="2743200" cy="1025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a:lnSpc>
                <a:spcPct val="85000"/>
              </a:lnSpc>
              <a:spcBef>
                <a:spcPct val="0"/>
              </a:spcBef>
              <a:buFontTx/>
              <a:buNone/>
            </a:pPr>
            <a:r>
              <a:rPr lang="en-US" altLang="en-US" sz="1800" b="1" dirty="0">
                <a:solidFill>
                  <a:srgbClr val="0033CC"/>
                </a:solidFill>
                <a:latin typeface="Arial" panose="020B0604020202020204" pitchFamily="34" charset="0"/>
              </a:rPr>
              <a:t>Front-end</a:t>
            </a:r>
          </a:p>
          <a:p>
            <a:pPr algn="ctr">
              <a:lnSpc>
                <a:spcPct val="85000"/>
              </a:lnSpc>
              <a:spcBef>
                <a:spcPct val="0"/>
              </a:spcBef>
              <a:buFontTx/>
              <a:buNone/>
            </a:pPr>
            <a:r>
              <a:rPr lang="en-US" altLang="en-US" sz="1800" b="1" dirty="0">
                <a:solidFill>
                  <a:srgbClr val="0033CC"/>
                </a:solidFill>
                <a:latin typeface="Arial" panose="020B0604020202020204" pitchFamily="34" charset="0"/>
              </a:rPr>
              <a:t>Processing</a:t>
            </a:r>
          </a:p>
          <a:p>
            <a:pPr algn="ctr">
              <a:lnSpc>
                <a:spcPct val="85000"/>
              </a:lnSpc>
              <a:spcBef>
                <a:spcPct val="0"/>
              </a:spcBef>
              <a:buFontTx/>
              <a:buNone/>
            </a:pPr>
            <a:r>
              <a:rPr lang="en-US" altLang="en-US" sz="1800" b="1" dirty="0">
                <a:solidFill>
                  <a:srgbClr val="0033CC"/>
                </a:solidFill>
                <a:latin typeface="Arial" panose="020B0604020202020204" pitchFamily="34" charset="0"/>
              </a:rPr>
              <a:t>(generation of active devices)</a:t>
            </a:r>
          </a:p>
        </p:txBody>
      </p:sp>
      <p:sp>
        <p:nvSpPr>
          <p:cNvPr id="13390" name="Rectangle 7253"/>
          <p:cNvSpPr>
            <a:spLocks noChangeArrowheads="1"/>
          </p:cNvSpPr>
          <p:nvPr/>
        </p:nvSpPr>
        <p:spPr bwMode="auto">
          <a:xfrm>
            <a:off x="4159250" y="76200"/>
            <a:ext cx="3613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FontTx/>
              <a:buNone/>
            </a:pPr>
            <a:r>
              <a:rPr lang="en-US" altLang="en-US" sz="3600" b="1" dirty="0">
                <a:solidFill>
                  <a:srgbClr val="3333FF"/>
                </a:solidFill>
                <a:latin typeface="Arial" panose="020B0604020202020204" pitchFamily="34" charset="0"/>
              </a:rPr>
              <a:t>Chip Schematic</a:t>
            </a:r>
          </a:p>
        </p:txBody>
      </p:sp>
      <p:sp>
        <p:nvSpPr>
          <p:cNvPr id="13391" name="Text Box 7254"/>
          <p:cNvSpPr txBox="1">
            <a:spLocks noChangeArrowheads="1"/>
          </p:cNvSpPr>
          <p:nvPr/>
        </p:nvSpPr>
        <p:spPr bwMode="auto">
          <a:xfrm>
            <a:off x="1524000" y="1219200"/>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FontTx/>
              <a:buNone/>
            </a:pPr>
            <a:r>
              <a:rPr lang="en-US" altLang="en-US" sz="2400" b="1"/>
              <a:t>Al     Copper</a:t>
            </a:r>
          </a:p>
        </p:txBody>
      </p:sp>
      <p:sp>
        <p:nvSpPr>
          <p:cNvPr id="13392" name="Line 7255"/>
          <p:cNvSpPr>
            <a:spLocks noChangeShapeType="1"/>
          </p:cNvSpPr>
          <p:nvPr/>
        </p:nvSpPr>
        <p:spPr bwMode="auto">
          <a:xfrm>
            <a:off x="2743200" y="1697038"/>
            <a:ext cx="990600" cy="533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93" name="Text Box 7256"/>
          <p:cNvSpPr txBox="1">
            <a:spLocks noChangeArrowheads="1"/>
          </p:cNvSpPr>
          <p:nvPr/>
        </p:nvSpPr>
        <p:spPr bwMode="auto">
          <a:xfrm>
            <a:off x="1600200" y="2916238"/>
            <a:ext cx="19812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5000"/>
              </a:lnSpc>
              <a:spcBef>
                <a:spcPct val="50000"/>
              </a:spcBef>
              <a:buFontTx/>
              <a:buNone/>
            </a:pPr>
            <a:r>
              <a:rPr lang="en-US" altLang="en-US" sz="2400" b="1"/>
              <a:t>SiO</a:t>
            </a:r>
            <a:r>
              <a:rPr lang="en-US" altLang="en-US" sz="2400" b="1" baseline="-25000"/>
              <a:t>2</a:t>
            </a:r>
            <a:r>
              <a:rPr lang="en-US" altLang="en-US" sz="2400" b="1"/>
              <a:t>    Low-k Insulator</a:t>
            </a:r>
          </a:p>
        </p:txBody>
      </p:sp>
      <p:sp>
        <p:nvSpPr>
          <p:cNvPr id="13394" name="Line 7257"/>
          <p:cNvSpPr>
            <a:spLocks noChangeShapeType="1"/>
          </p:cNvSpPr>
          <p:nvPr/>
        </p:nvSpPr>
        <p:spPr bwMode="auto">
          <a:xfrm>
            <a:off x="3200400" y="3221038"/>
            <a:ext cx="6096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95" name="Text Box 7258"/>
          <p:cNvSpPr txBox="1">
            <a:spLocks noChangeArrowheads="1"/>
          </p:cNvSpPr>
          <p:nvPr/>
        </p:nvSpPr>
        <p:spPr bwMode="auto">
          <a:xfrm>
            <a:off x="1543050" y="4135438"/>
            <a:ext cx="2286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5000"/>
              </a:lnSpc>
              <a:spcBef>
                <a:spcPct val="50000"/>
              </a:spcBef>
              <a:buFontTx/>
              <a:buNone/>
            </a:pPr>
            <a:r>
              <a:rPr lang="en-US" altLang="en-US" sz="2400" b="1"/>
              <a:t>SiO</a:t>
            </a:r>
            <a:r>
              <a:rPr lang="en-US" altLang="en-US" sz="2400" b="1" baseline="-25000"/>
              <a:t>2</a:t>
            </a:r>
            <a:r>
              <a:rPr lang="en-US" altLang="en-US" sz="2400" b="1"/>
              <a:t>    High-k Insulator</a:t>
            </a:r>
          </a:p>
        </p:txBody>
      </p:sp>
      <p:sp>
        <p:nvSpPr>
          <p:cNvPr id="13396" name="Line 7259"/>
          <p:cNvSpPr>
            <a:spLocks noChangeShapeType="1"/>
          </p:cNvSpPr>
          <p:nvPr/>
        </p:nvSpPr>
        <p:spPr bwMode="auto">
          <a:xfrm>
            <a:off x="3352800" y="4440238"/>
            <a:ext cx="1371600" cy="3810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3397" name="Rectangle 7260"/>
          <p:cNvSpPr>
            <a:spLocks noChangeArrowheads="1"/>
          </p:cNvSpPr>
          <p:nvPr/>
        </p:nvSpPr>
        <p:spPr bwMode="auto">
          <a:xfrm>
            <a:off x="3944939" y="3297239"/>
            <a:ext cx="327025"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spcBef>
                <a:spcPct val="0"/>
              </a:spcBef>
              <a:buFontTx/>
              <a:buNone/>
            </a:pPr>
            <a:r>
              <a:rPr lang="en-US" altLang="en-US" sz="1600" b="1">
                <a:solidFill>
                  <a:srgbClr val="000000"/>
                </a:solidFill>
                <a:latin typeface="Arial" panose="020B0604020202020204" pitchFamily="34" charset="0"/>
              </a:rPr>
              <a:t>ILD</a:t>
            </a:r>
            <a:endParaRPr lang="en-US" altLang="en-US" sz="1600" b="1">
              <a:latin typeface="Arial" panose="020B0604020202020204" pitchFamily="34" charset="0"/>
            </a:endParaRPr>
          </a:p>
        </p:txBody>
      </p:sp>
      <p:sp>
        <p:nvSpPr>
          <p:cNvPr id="13399" name="AutoShape 8221"/>
          <p:cNvSpPr>
            <a:spLocks noChangeArrowheads="1"/>
          </p:cNvSpPr>
          <p:nvPr/>
        </p:nvSpPr>
        <p:spPr bwMode="auto">
          <a:xfrm>
            <a:off x="2009775" y="1371600"/>
            <a:ext cx="228600" cy="228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400" name="AutoShape 8222"/>
          <p:cNvSpPr>
            <a:spLocks noChangeArrowheads="1"/>
          </p:cNvSpPr>
          <p:nvPr/>
        </p:nvSpPr>
        <p:spPr bwMode="auto">
          <a:xfrm>
            <a:off x="2276475" y="4191000"/>
            <a:ext cx="228600" cy="228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401" name="AutoShape 8223"/>
          <p:cNvSpPr>
            <a:spLocks noChangeArrowheads="1"/>
          </p:cNvSpPr>
          <p:nvPr/>
        </p:nvSpPr>
        <p:spPr bwMode="auto">
          <a:xfrm>
            <a:off x="2328863" y="2971800"/>
            <a:ext cx="228600" cy="228600"/>
          </a:xfrm>
          <a:prstGeom prst="rightArrow">
            <a:avLst>
              <a:gd name="adj1" fmla="val 50000"/>
              <a:gd name="adj2" fmla="val 25000"/>
            </a:avLst>
          </a:prstGeom>
          <a:solidFill>
            <a:schemeClr val="accent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FontTx/>
              <a:buNone/>
            </a:pPr>
            <a:endParaRPr lang="en-US" altLang="en-US" sz="2000">
              <a:latin typeface="Arial" panose="020B0604020202020204" pitchFamily="34" charset="0"/>
            </a:endParaRPr>
          </a:p>
        </p:txBody>
      </p:sp>
      <p:sp>
        <p:nvSpPr>
          <p:cNvPr id="13402" name="Text Box 7258"/>
          <p:cNvSpPr txBox="1">
            <a:spLocks noChangeArrowheads="1"/>
          </p:cNvSpPr>
          <p:nvPr/>
        </p:nvSpPr>
        <p:spPr bwMode="auto">
          <a:xfrm>
            <a:off x="1524000" y="5038726"/>
            <a:ext cx="22860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5000"/>
              </a:lnSpc>
              <a:spcBef>
                <a:spcPct val="50000"/>
              </a:spcBef>
              <a:buFontTx/>
              <a:buNone/>
            </a:pPr>
            <a:r>
              <a:rPr lang="en-US" altLang="en-US" sz="2400" b="1"/>
              <a:t>Strained Silicon</a:t>
            </a:r>
          </a:p>
        </p:txBody>
      </p:sp>
      <p:cxnSp>
        <p:nvCxnSpPr>
          <p:cNvPr id="100" name="Straight Arrow Connector 99"/>
          <p:cNvCxnSpPr>
            <a:stCxn id="13402" idx="3"/>
          </p:cNvCxnSpPr>
          <p:nvPr/>
        </p:nvCxnSpPr>
        <p:spPr>
          <a:xfrm flipV="1">
            <a:off x="3810000" y="4953001"/>
            <a:ext cx="838200" cy="271463"/>
          </a:xfrm>
          <a:prstGeom prst="straightConnector1">
            <a:avLst/>
          </a:prstGeom>
          <a:ln>
            <a:solidFill>
              <a:schemeClr val="tx2"/>
            </a:solidFill>
            <a:tailEnd type="arrow"/>
          </a:ln>
        </p:spPr>
        <p:style>
          <a:lnRef idx="1">
            <a:schemeClr val="accent1"/>
          </a:lnRef>
          <a:fillRef idx="0">
            <a:schemeClr val="accent1"/>
          </a:fillRef>
          <a:effectRef idx="0">
            <a:schemeClr val="accent1"/>
          </a:effectRef>
          <a:fontRef idx="minor">
            <a:schemeClr val="tx1"/>
          </a:fontRef>
        </p:style>
      </p:cxnSp>
      <p:pic>
        <p:nvPicPr>
          <p:cNvPr id="2" name="Picture 1"/>
          <p:cNvPicPr>
            <a:picLocks noChangeAspect="1"/>
          </p:cNvPicPr>
          <p:nvPr/>
        </p:nvPicPr>
        <p:blipFill rotWithShape="1">
          <a:blip r:embed="rId4"/>
          <a:srcRect b="44334"/>
          <a:stretch/>
        </p:blipFill>
        <p:spPr>
          <a:xfrm>
            <a:off x="4114800" y="922339"/>
            <a:ext cx="3810000" cy="3743325"/>
          </a:xfrm>
          <a:prstGeom prst="rect">
            <a:avLst/>
          </a:prstGeom>
        </p:spPr>
      </p:pic>
    </p:spTree>
    <p:extLst>
      <p:ext uri="{BB962C8B-B14F-4D97-AF65-F5344CB8AC3E}">
        <p14:creationId xmlns:p14="http://schemas.microsoft.com/office/powerpoint/2010/main" val="2516036436"/>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pic>
        <p:nvPicPr>
          <p:cNvPr id="83046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a:stretch/>
        </p:blipFill>
        <p:spPr bwMode="auto">
          <a:xfrm>
            <a:off x="1536700" y="76200"/>
            <a:ext cx="9131300" cy="6934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905000" y="228600"/>
            <a:ext cx="8229600" cy="1143000"/>
          </a:xfrm>
        </p:spPr>
        <p:txBody>
          <a:bodyPr/>
          <a:lstStyle/>
          <a:p>
            <a:r>
              <a:rPr lang="en-US" dirty="0" smtClean="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Continuing Progress at Intel</a:t>
            </a:r>
            <a:endPar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pic>
        <p:nvPicPr>
          <p:cNvPr id="8202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9237"/>
          <a:stretch/>
        </p:blipFill>
        <p:spPr bwMode="auto">
          <a:xfrm>
            <a:off x="2057400" y="1676400"/>
            <a:ext cx="7811478" cy="44035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32537249"/>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328946"/>
            <a:ext cx="11137900" cy="593725"/>
          </a:xfrm>
        </p:spPr>
        <p:txBody>
          <a:bodyPr/>
          <a:lstStyle/>
          <a:p>
            <a:r>
              <a:rPr lang="en-US" dirty="0" smtClean="0"/>
              <a:t>Shadow Printing Lithography</a:t>
            </a:r>
            <a:endParaRPr lang="en-US" dirty="0"/>
          </a:p>
        </p:txBody>
      </p:sp>
      <p:sp>
        <p:nvSpPr>
          <p:cNvPr id="3" name="Content Placeholder 2"/>
          <p:cNvSpPr>
            <a:spLocks noGrp="1"/>
          </p:cNvSpPr>
          <p:nvPr>
            <p:ph idx="1"/>
          </p:nvPr>
        </p:nvSpPr>
        <p:spPr/>
        <p:txBody>
          <a:bodyPr/>
          <a:lstStyle/>
          <a:p>
            <a:endParaRPr lang="en-US" dirty="0" smtClean="0"/>
          </a:p>
          <a:p>
            <a:endParaRPr lang="en-US" dirty="0"/>
          </a:p>
        </p:txBody>
      </p:sp>
      <p:pic>
        <p:nvPicPr>
          <p:cNvPr id="4" name="Picture 3"/>
          <p:cNvPicPr>
            <a:picLocks noChangeAspect="1"/>
          </p:cNvPicPr>
          <p:nvPr/>
        </p:nvPicPr>
        <p:blipFill rotWithShape="1">
          <a:blip r:embed="rId2"/>
          <a:srcRect t="20574" b="10499"/>
          <a:stretch/>
        </p:blipFill>
        <p:spPr>
          <a:xfrm>
            <a:off x="776264" y="1147260"/>
            <a:ext cx="10363475" cy="4948740"/>
          </a:xfrm>
          <a:prstGeom prst="rect">
            <a:avLst/>
          </a:prstGeom>
        </p:spPr>
      </p:pic>
    </p:spTree>
    <p:extLst>
      <p:ext uri="{BB962C8B-B14F-4D97-AF65-F5344CB8AC3E}">
        <p14:creationId xmlns:p14="http://schemas.microsoft.com/office/powerpoint/2010/main" val="607150153"/>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58663" y="-156776"/>
            <a:ext cx="7886700" cy="1029136"/>
          </a:xfrm>
        </p:spPr>
        <p:txBody>
          <a:bodyPr/>
          <a:lstStyle/>
          <a:p>
            <a:r>
              <a:rPr lang="en-US" sz="4000" dirty="0" smtClean="0"/>
              <a:t>Course Information</a:t>
            </a:r>
            <a:endParaRPr lang="en-US" sz="4000" dirty="0"/>
          </a:p>
        </p:txBody>
      </p:sp>
      <p:sp>
        <p:nvSpPr>
          <p:cNvPr id="3" name="Content Placeholder 2"/>
          <p:cNvSpPr>
            <a:spLocks noGrp="1"/>
          </p:cNvSpPr>
          <p:nvPr>
            <p:ph idx="1"/>
          </p:nvPr>
        </p:nvSpPr>
        <p:spPr>
          <a:xfrm>
            <a:off x="1355833" y="588580"/>
            <a:ext cx="9511863" cy="5675586"/>
          </a:xfrm>
        </p:spPr>
        <p:txBody>
          <a:bodyPr>
            <a:noAutofit/>
          </a:bodyPr>
          <a:lstStyle/>
          <a:p>
            <a:r>
              <a:rPr lang="en-US" sz="2400" dirty="0" smtClean="0"/>
              <a:t>Please read the syllabus carefully</a:t>
            </a:r>
          </a:p>
          <a:p>
            <a:r>
              <a:rPr lang="en-US" sz="2400" dirty="0" smtClean="0"/>
              <a:t>Class web site is </a:t>
            </a:r>
            <a:r>
              <a:rPr lang="en-US" sz="2400" dirty="0" smtClean="0">
                <a:solidFill>
                  <a:srgbClr val="3333FF"/>
                </a:solidFill>
                <a:hlinkClick r:id="rId2"/>
              </a:rPr>
              <a:t>http://willson.cm.utexas.edu</a:t>
            </a:r>
            <a:endParaRPr lang="en-US" sz="2400" dirty="0" smtClean="0">
              <a:solidFill>
                <a:srgbClr val="3333FF"/>
              </a:solidFill>
            </a:endParaRPr>
          </a:p>
          <a:p>
            <a:r>
              <a:rPr lang="en-US" sz="2400" dirty="0" smtClean="0"/>
              <a:t>Lecture notes and announcements will be posted on our site</a:t>
            </a:r>
          </a:p>
          <a:p>
            <a:r>
              <a:rPr lang="en-US" sz="2400" dirty="0" smtClean="0"/>
              <a:t>This is a lecture Course…</a:t>
            </a:r>
          </a:p>
          <a:p>
            <a:pPr lvl="1"/>
            <a:r>
              <a:rPr lang="en-US" sz="1600" dirty="0"/>
              <a:t>Please ask questions…..many questions!  </a:t>
            </a:r>
          </a:p>
          <a:p>
            <a:pPr lvl="1"/>
            <a:r>
              <a:rPr lang="en-US" sz="1600" dirty="0" smtClean="0"/>
              <a:t>Make every effort to attend each lecture and presentation</a:t>
            </a:r>
          </a:p>
          <a:p>
            <a:pPr lvl="1"/>
            <a:r>
              <a:rPr lang="en-US" sz="1600" dirty="0" smtClean="0"/>
              <a:t>There is no text but there will be reading assignments</a:t>
            </a:r>
          </a:p>
          <a:p>
            <a:r>
              <a:rPr lang="en-US" sz="2400" dirty="0" smtClean="0"/>
              <a:t>Undergrad course (323) vs Grad Course (384T)</a:t>
            </a:r>
          </a:p>
          <a:p>
            <a:pPr lvl="1"/>
            <a:r>
              <a:rPr lang="en-US" sz="1600" dirty="0" smtClean="0"/>
              <a:t>Oral Presentation for grad students.  </a:t>
            </a:r>
          </a:p>
          <a:p>
            <a:pPr lvl="1"/>
            <a:r>
              <a:rPr lang="en-US" sz="1600" dirty="0" smtClean="0"/>
              <a:t>Undergrads and Graduates will be graded separately</a:t>
            </a:r>
          </a:p>
          <a:p>
            <a:r>
              <a:rPr lang="en-US" sz="2400" dirty="0" smtClean="0"/>
              <a:t>Periodic </a:t>
            </a:r>
            <a:r>
              <a:rPr lang="en-US" sz="2400" dirty="0" err="1" smtClean="0"/>
              <a:t>Quizes</a:t>
            </a:r>
            <a:endParaRPr lang="en-US" sz="2400" dirty="0" smtClean="0"/>
          </a:p>
          <a:p>
            <a:pPr lvl="1"/>
            <a:r>
              <a:rPr lang="en-US" sz="1600" dirty="0" smtClean="0"/>
              <a:t>Start at 09:30 AM Sharp …..drop lowest score</a:t>
            </a:r>
          </a:p>
          <a:p>
            <a:r>
              <a:rPr lang="en-US" sz="2400" dirty="0" smtClean="0"/>
              <a:t>Grade </a:t>
            </a:r>
          </a:p>
          <a:p>
            <a:pPr lvl="1"/>
            <a:r>
              <a:rPr lang="en-US" sz="1600" dirty="0" smtClean="0"/>
              <a:t>(</a:t>
            </a:r>
            <a:r>
              <a:rPr lang="en-US" sz="1600" dirty="0"/>
              <a:t>UG) = </a:t>
            </a:r>
            <a:r>
              <a:rPr lang="en-US" sz="1600" dirty="0" smtClean="0"/>
              <a:t>0.5(final</a:t>
            </a:r>
            <a:r>
              <a:rPr lang="en-US" sz="1600" dirty="0"/>
              <a:t>)+0.4(best midterm)+</a:t>
            </a:r>
            <a:r>
              <a:rPr lang="en-US" sz="1600" dirty="0" smtClean="0"/>
              <a:t>0.1(quiz)</a:t>
            </a:r>
          </a:p>
          <a:p>
            <a:pPr lvl="1"/>
            <a:r>
              <a:rPr lang="en-US" sz="1600" dirty="0" smtClean="0"/>
              <a:t>(Grad) = 0.1(presentation)+0.4(best midterm)+0.4(Final)+0.1(Quiz)</a:t>
            </a:r>
          </a:p>
          <a:p>
            <a:r>
              <a:rPr lang="en-US" sz="2400" dirty="0" smtClean="0"/>
              <a:t>Teaching </a:t>
            </a:r>
            <a:r>
              <a:rPr lang="en-US" sz="2400" dirty="0"/>
              <a:t>assistant:  </a:t>
            </a:r>
            <a:r>
              <a:rPr lang="en-US" sz="2400" dirty="0" smtClean="0"/>
              <a:t>Miss Ji Yeon Kim</a:t>
            </a:r>
          </a:p>
          <a:p>
            <a:pPr lvl="1"/>
            <a:r>
              <a:rPr lang="en-US" sz="1600" dirty="0" smtClean="0"/>
              <a:t>See the syllabus for office hours</a:t>
            </a:r>
          </a:p>
          <a:p>
            <a:pPr marL="457200" lvl="1" indent="0">
              <a:buNone/>
            </a:pPr>
            <a:endParaRPr lang="en-US" sz="1000" dirty="0"/>
          </a:p>
          <a:p>
            <a:endParaRPr lang="en-US" sz="900" dirty="0"/>
          </a:p>
        </p:txBody>
      </p:sp>
    </p:spTree>
    <p:extLst>
      <p:ext uri="{BB962C8B-B14F-4D97-AF65-F5344CB8AC3E}">
        <p14:creationId xmlns:p14="http://schemas.microsoft.com/office/powerpoint/2010/main" val="3305081858"/>
      </p:ext>
    </p:extLst>
  </p:cSld>
  <p:clrMapOvr>
    <a:masterClrMapping/>
  </p:clrMapOvr>
  <p:transition>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25"/>
          <p:cNvSpPr>
            <a:spLocks noChangeArrowheads="1"/>
          </p:cNvSpPr>
          <p:nvPr/>
        </p:nvSpPr>
        <p:spPr bwMode="auto">
          <a:xfrm rot="2268756">
            <a:off x="5761038" y="2454276"/>
            <a:ext cx="3276600" cy="74613"/>
          </a:xfrm>
          <a:prstGeom prst="rect">
            <a:avLst/>
          </a:prstGeom>
          <a:solidFill>
            <a:srgbClr val="FFFF99"/>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56" name="Oval 14"/>
          <p:cNvSpPr>
            <a:spLocks noChangeArrowheads="1"/>
          </p:cNvSpPr>
          <p:nvPr/>
        </p:nvSpPr>
        <p:spPr bwMode="auto">
          <a:xfrm>
            <a:off x="7086600" y="3886200"/>
            <a:ext cx="1219200" cy="381000"/>
          </a:xfrm>
          <a:prstGeom prst="ellipse">
            <a:avLst/>
          </a:prstGeom>
          <a:gradFill rotWithShape="0">
            <a:gsLst>
              <a:gs pos="0">
                <a:srgbClr val="767647"/>
              </a:gs>
              <a:gs pos="50000">
                <a:srgbClr val="FFFF99"/>
              </a:gs>
              <a:gs pos="100000">
                <a:srgbClr val="767647"/>
              </a:gs>
            </a:gsLst>
            <a:lin ang="5400000" scaled="1"/>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57" name="Rectangle 2"/>
          <p:cNvSpPr>
            <a:spLocks noGrp="1" noChangeArrowheads="1"/>
          </p:cNvSpPr>
          <p:nvPr>
            <p:ph type="title"/>
          </p:nvPr>
        </p:nvSpPr>
        <p:spPr>
          <a:xfrm>
            <a:off x="2362200" y="-152400"/>
            <a:ext cx="7772400" cy="1143000"/>
          </a:xfrm>
        </p:spPr>
        <p:txBody>
          <a:bodyPr/>
          <a:lstStyle/>
          <a:p>
            <a:pPr eaLnBrk="1" hangingPunct="1"/>
            <a:r>
              <a:rPr lang="en-US" altLang="en-US" sz="3600" b="1" dirty="0" smtClean="0"/>
              <a:t>It all </a:t>
            </a:r>
            <a:r>
              <a:rPr lang="en-US" altLang="en-US" sz="3600" b="1" dirty="0"/>
              <a:t>Started With Contact Printing</a:t>
            </a:r>
          </a:p>
        </p:txBody>
      </p:sp>
      <p:sp>
        <p:nvSpPr>
          <p:cNvPr id="23558" name="AutoShape 3"/>
          <p:cNvSpPr>
            <a:spLocks noChangeArrowheads="1"/>
          </p:cNvSpPr>
          <p:nvPr/>
        </p:nvSpPr>
        <p:spPr bwMode="auto">
          <a:xfrm rot="-5319140">
            <a:off x="1943100" y="2552700"/>
            <a:ext cx="1600200" cy="6096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7713 h 21600"/>
            </a:gdLst>
            <a:ahLst/>
            <a:cxnLst>
              <a:cxn ang="T8">
                <a:pos x="T0" y="T1"/>
              </a:cxn>
              <a:cxn ang="T9">
                <a:pos x="T2" y="T3"/>
              </a:cxn>
              <a:cxn ang="T10">
                <a:pos x="T4" y="T5"/>
              </a:cxn>
              <a:cxn ang="T11">
                <a:pos x="T6" y="T7"/>
              </a:cxn>
            </a:cxnLst>
            <a:rect l="T12" t="T13" r="T14" b="T15"/>
            <a:pathLst>
              <a:path w="21600" h="21600">
                <a:moveTo>
                  <a:pt x="5400" y="10800"/>
                </a:moveTo>
                <a:cubicBezTo>
                  <a:pt x="5400" y="7817"/>
                  <a:pt x="7817" y="5400"/>
                  <a:pt x="10800" y="5400"/>
                </a:cubicBezTo>
                <a:cubicBezTo>
                  <a:pt x="13782" y="5399"/>
                  <a:pt x="16199" y="7817"/>
                  <a:pt x="16200" y="10799"/>
                </a:cubicBezTo>
                <a:lnTo>
                  <a:pt x="21600" y="10800"/>
                </a:lnTo>
                <a:cubicBezTo>
                  <a:pt x="21600" y="4835"/>
                  <a:pt x="16764" y="0"/>
                  <a:pt x="10800" y="0"/>
                </a:cubicBezTo>
                <a:cubicBezTo>
                  <a:pt x="4835" y="0"/>
                  <a:pt x="0" y="4835"/>
                  <a:pt x="0" y="10800"/>
                </a:cubicBezTo>
                <a:lnTo>
                  <a:pt x="5400" y="10800"/>
                </a:lnTo>
                <a:close/>
              </a:path>
            </a:pathLst>
          </a:custGeom>
          <a:solidFill>
            <a:srgbClr val="99CCFF"/>
          </a:solidFill>
          <a:ln w="9525">
            <a:solidFill>
              <a:schemeClr val="tx1"/>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59" name="Oval 4"/>
          <p:cNvSpPr>
            <a:spLocks noChangeArrowheads="1"/>
          </p:cNvSpPr>
          <p:nvPr/>
        </p:nvSpPr>
        <p:spPr bwMode="auto">
          <a:xfrm>
            <a:off x="4800600" y="1676400"/>
            <a:ext cx="609600" cy="2362200"/>
          </a:xfrm>
          <a:prstGeom prst="ellipse">
            <a:avLst/>
          </a:prstGeom>
          <a:gradFill rotWithShape="0">
            <a:gsLst>
              <a:gs pos="0">
                <a:srgbClr val="767647"/>
              </a:gs>
              <a:gs pos="50000">
                <a:srgbClr val="FFFF99"/>
              </a:gs>
              <a:gs pos="100000">
                <a:srgbClr val="767647"/>
              </a:gs>
            </a:gsLst>
            <a:lin ang="0" scaled="1"/>
          </a:gradFill>
          <a:ln w="9525">
            <a:solidFill>
              <a:schemeClr val="tx1"/>
            </a:solidFill>
            <a:round/>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60" name="Rectangle 6"/>
          <p:cNvSpPr>
            <a:spLocks noChangeArrowheads="1"/>
          </p:cNvSpPr>
          <p:nvPr/>
        </p:nvSpPr>
        <p:spPr bwMode="auto">
          <a:xfrm rot="2268756">
            <a:off x="5864225" y="2217738"/>
            <a:ext cx="3276600" cy="315912"/>
          </a:xfrm>
          <a:prstGeom prst="rect">
            <a:avLst/>
          </a:prstGeom>
          <a:solidFill>
            <a:srgbClr val="99CCFF"/>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61" name="Rectangle 7"/>
          <p:cNvSpPr>
            <a:spLocks noChangeArrowheads="1"/>
          </p:cNvSpPr>
          <p:nvPr/>
        </p:nvSpPr>
        <p:spPr bwMode="auto">
          <a:xfrm>
            <a:off x="6934200" y="5257800"/>
            <a:ext cx="1524000" cy="76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62" name="Rectangle 8"/>
          <p:cNvSpPr>
            <a:spLocks noChangeArrowheads="1"/>
          </p:cNvSpPr>
          <p:nvPr/>
        </p:nvSpPr>
        <p:spPr bwMode="auto">
          <a:xfrm>
            <a:off x="6934200" y="5638800"/>
            <a:ext cx="1524000" cy="152400"/>
          </a:xfrm>
          <a:prstGeom prst="rect">
            <a:avLst/>
          </a:prstGeom>
          <a:solidFill>
            <a:srgbClr val="C0C0C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63" name="Line 9"/>
          <p:cNvSpPr>
            <a:spLocks noChangeShapeType="1"/>
          </p:cNvSpPr>
          <p:nvPr/>
        </p:nvSpPr>
        <p:spPr bwMode="auto">
          <a:xfrm>
            <a:off x="2667000" y="2514600"/>
            <a:ext cx="2286000" cy="13716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4" name="Line 10"/>
          <p:cNvSpPr>
            <a:spLocks noChangeShapeType="1"/>
          </p:cNvSpPr>
          <p:nvPr/>
        </p:nvSpPr>
        <p:spPr bwMode="auto">
          <a:xfrm flipV="1">
            <a:off x="2667000" y="1981200"/>
            <a:ext cx="2209800" cy="12192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5" name="Line 11"/>
          <p:cNvSpPr>
            <a:spLocks noChangeShapeType="1"/>
          </p:cNvSpPr>
          <p:nvPr/>
        </p:nvSpPr>
        <p:spPr bwMode="auto">
          <a:xfrm flipV="1">
            <a:off x="5257800" y="3124200"/>
            <a:ext cx="2971800" cy="7620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6" name="Line 12"/>
          <p:cNvSpPr>
            <a:spLocks noChangeShapeType="1"/>
          </p:cNvSpPr>
          <p:nvPr/>
        </p:nvSpPr>
        <p:spPr bwMode="auto">
          <a:xfrm flipH="1">
            <a:off x="7086600" y="3124200"/>
            <a:ext cx="1066800" cy="21336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7" name="Line 13"/>
          <p:cNvSpPr>
            <a:spLocks noChangeShapeType="1"/>
          </p:cNvSpPr>
          <p:nvPr/>
        </p:nvSpPr>
        <p:spPr bwMode="auto">
          <a:xfrm>
            <a:off x="6553200" y="1828800"/>
            <a:ext cx="1828800" cy="342900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68" name="Text Box 16"/>
          <p:cNvSpPr txBox="1">
            <a:spLocks noChangeArrowheads="1"/>
          </p:cNvSpPr>
          <p:nvPr/>
        </p:nvSpPr>
        <p:spPr bwMode="auto">
          <a:xfrm>
            <a:off x="1600200" y="3810001"/>
            <a:ext cx="17526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Spherical </a:t>
            </a:r>
          </a:p>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Mirror</a:t>
            </a:r>
          </a:p>
        </p:txBody>
      </p:sp>
      <p:sp>
        <p:nvSpPr>
          <p:cNvPr id="23569" name="Text Box 17"/>
          <p:cNvSpPr txBox="1">
            <a:spLocks noChangeArrowheads="1"/>
          </p:cNvSpPr>
          <p:nvPr/>
        </p:nvSpPr>
        <p:spPr bwMode="auto">
          <a:xfrm>
            <a:off x="2667000" y="1143001"/>
            <a:ext cx="2743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Element of</a:t>
            </a:r>
          </a:p>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the Condenser</a:t>
            </a:r>
          </a:p>
        </p:txBody>
      </p:sp>
      <p:sp>
        <p:nvSpPr>
          <p:cNvPr id="23570" name="Line 19"/>
          <p:cNvSpPr>
            <a:spLocks noChangeShapeType="1"/>
          </p:cNvSpPr>
          <p:nvPr/>
        </p:nvSpPr>
        <p:spPr bwMode="auto">
          <a:xfrm>
            <a:off x="4572000" y="1600200"/>
            <a:ext cx="304800" cy="1524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1" name="Text Box 20"/>
          <p:cNvSpPr txBox="1">
            <a:spLocks noChangeArrowheads="1"/>
          </p:cNvSpPr>
          <p:nvPr/>
        </p:nvSpPr>
        <p:spPr bwMode="auto">
          <a:xfrm>
            <a:off x="2743200" y="3513138"/>
            <a:ext cx="17526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Point</a:t>
            </a:r>
          </a:p>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Source</a:t>
            </a:r>
          </a:p>
        </p:txBody>
      </p:sp>
      <p:sp>
        <p:nvSpPr>
          <p:cNvPr id="23572" name="Text Box 21"/>
          <p:cNvSpPr txBox="1">
            <a:spLocks noChangeArrowheads="1"/>
          </p:cNvSpPr>
          <p:nvPr/>
        </p:nvSpPr>
        <p:spPr bwMode="auto">
          <a:xfrm>
            <a:off x="6400800" y="1219201"/>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Mirror</a:t>
            </a:r>
          </a:p>
        </p:txBody>
      </p:sp>
      <p:sp>
        <p:nvSpPr>
          <p:cNvPr id="23573" name="Text Box 22"/>
          <p:cNvSpPr txBox="1">
            <a:spLocks noChangeArrowheads="1"/>
          </p:cNvSpPr>
          <p:nvPr/>
        </p:nvSpPr>
        <p:spPr bwMode="auto">
          <a:xfrm>
            <a:off x="7924800" y="2209801"/>
            <a:ext cx="27432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Heat Removing Filter</a:t>
            </a:r>
          </a:p>
        </p:txBody>
      </p:sp>
      <p:sp>
        <p:nvSpPr>
          <p:cNvPr id="23574" name="Line 23"/>
          <p:cNvSpPr>
            <a:spLocks noChangeShapeType="1"/>
          </p:cNvSpPr>
          <p:nvPr/>
        </p:nvSpPr>
        <p:spPr bwMode="auto">
          <a:xfrm flipH="1">
            <a:off x="8458200" y="2514600"/>
            <a:ext cx="533400" cy="8382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75" name="Text Box 26"/>
          <p:cNvSpPr txBox="1">
            <a:spLocks noChangeArrowheads="1"/>
          </p:cNvSpPr>
          <p:nvPr/>
        </p:nvSpPr>
        <p:spPr bwMode="auto">
          <a:xfrm>
            <a:off x="8229600" y="5665788"/>
            <a:ext cx="17526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Wafer</a:t>
            </a:r>
          </a:p>
        </p:txBody>
      </p:sp>
      <p:sp>
        <p:nvSpPr>
          <p:cNvPr id="23576" name="Rectangle 27"/>
          <p:cNvSpPr>
            <a:spLocks noChangeArrowheads="1"/>
          </p:cNvSpPr>
          <p:nvPr/>
        </p:nvSpPr>
        <p:spPr bwMode="auto">
          <a:xfrm>
            <a:off x="6934200" y="5334000"/>
            <a:ext cx="304800" cy="762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77" name="Rectangle 28"/>
          <p:cNvSpPr>
            <a:spLocks noChangeArrowheads="1"/>
          </p:cNvSpPr>
          <p:nvPr/>
        </p:nvSpPr>
        <p:spPr bwMode="auto">
          <a:xfrm>
            <a:off x="7620000" y="5334000"/>
            <a:ext cx="304800" cy="762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78" name="Rectangle 29"/>
          <p:cNvSpPr>
            <a:spLocks noChangeArrowheads="1"/>
          </p:cNvSpPr>
          <p:nvPr/>
        </p:nvSpPr>
        <p:spPr bwMode="auto">
          <a:xfrm>
            <a:off x="8153400" y="5334000"/>
            <a:ext cx="304800" cy="762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79" name="Text Box 30"/>
          <p:cNvSpPr txBox="1">
            <a:spLocks noChangeArrowheads="1"/>
          </p:cNvSpPr>
          <p:nvPr/>
        </p:nvSpPr>
        <p:spPr bwMode="auto">
          <a:xfrm>
            <a:off x="8305800" y="3894138"/>
            <a:ext cx="2743200"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Element of</a:t>
            </a:r>
          </a:p>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the Condenser</a:t>
            </a:r>
          </a:p>
        </p:txBody>
      </p:sp>
      <p:sp>
        <p:nvSpPr>
          <p:cNvPr id="23580" name="Line 31"/>
          <p:cNvSpPr>
            <a:spLocks noChangeShapeType="1"/>
          </p:cNvSpPr>
          <p:nvPr/>
        </p:nvSpPr>
        <p:spPr bwMode="auto">
          <a:xfrm flipH="1">
            <a:off x="8458200" y="4038600"/>
            <a:ext cx="381000" cy="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81" name="Rectangle 32"/>
          <p:cNvSpPr>
            <a:spLocks noChangeArrowheads="1"/>
          </p:cNvSpPr>
          <p:nvPr/>
        </p:nvSpPr>
        <p:spPr bwMode="auto">
          <a:xfrm>
            <a:off x="7315200" y="3581400"/>
            <a:ext cx="990600" cy="76200"/>
          </a:xfrm>
          <a:prstGeom prst="rect">
            <a:avLst/>
          </a:prstGeom>
          <a:solidFill>
            <a:srgbClr val="FF99CC"/>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82" name="Text Box 33"/>
          <p:cNvSpPr txBox="1">
            <a:spLocks noChangeArrowheads="1"/>
          </p:cNvSpPr>
          <p:nvPr/>
        </p:nvSpPr>
        <p:spPr bwMode="auto">
          <a:xfrm>
            <a:off x="8763000" y="3505201"/>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Shutter</a:t>
            </a:r>
          </a:p>
        </p:txBody>
      </p:sp>
      <p:sp>
        <p:nvSpPr>
          <p:cNvPr id="23583" name="Line 35"/>
          <p:cNvSpPr>
            <a:spLocks noChangeShapeType="1"/>
          </p:cNvSpPr>
          <p:nvPr/>
        </p:nvSpPr>
        <p:spPr bwMode="auto">
          <a:xfrm>
            <a:off x="7696200" y="6172200"/>
            <a:ext cx="0" cy="45720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84" name="Text Box 37"/>
          <p:cNvSpPr txBox="1">
            <a:spLocks noChangeArrowheads="1"/>
          </p:cNvSpPr>
          <p:nvPr/>
        </p:nvSpPr>
        <p:spPr bwMode="auto">
          <a:xfrm>
            <a:off x="5638800" y="6477001"/>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Z-movement</a:t>
            </a:r>
          </a:p>
        </p:txBody>
      </p:sp>
      <p:sp>
        <p:nvSpPr>
          <p:cNvPr id="23585" name="Line 38"/>
          <p:cNvSpPr>
            <a:spLocks noChangeShapeType="1"/>
          </p:cNvSpPr>
          <p:nvPr/>
        </p:nvSpPr>
        <p:spPr bwMode="auto">
          <a:xfrm flipV="1">
            <a:off x="7239000" y="6477000"/>
            <a:ext cx="304800" cy="76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86" name="Text Box 39"/>
          <p:cNvSpPr txBox="1">
            <a:spLocks noChangeArrowheads="1"/>
          </p:cNvSpPr>
          <p:nvPr/>
        </p:nvSpPr>
        <p:spPr bwMode="auto">
          <a:xfrm>
            <a:off x="5638800" y="4800601"/>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Mask</a:t>
            </a:r>
          </a:p>
        </p:txBody>
      </p:sp>
      <p:sp>
        <p:nvSpPr>
          <p:cNvPr id="23587" name="Line 40"/>
          <p:cNvSpPr>
            <a:spLocks noChangeShapeType="1"/>
          </p:cNvSpPr>
          <p:nvPr/>
        </p:nvSpPr>
        <p:spPr bwMode="auto">
          <a:xfrm>
            <a:off x="6781800" y="4953000"/>
            <a:ext cx="152400" cy="30480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88" name="Text Box 41"/>
          <p:cNvSpPr txBox="1">
            <a:spLocks noChangeArrowheads="1"/>
          </p:cNvSpPr>
          <p:nvPr/>
        </p:nvSpPr>
        <p:spPr bwMode="auto">
          <a:xfrm>
            <a:off x="7467600" y="6019801"/>
            <a:ext cx="2743200" cy="449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Swiveling</a:t>
            </a:r>
          </a:p>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movement</a:t>
            </a:r>
          </a:p>
        </p:txBody>
      </p:sp>
      <p:sp>
        <p:nvSpPr>
          <p:cNvPr id="23589" name="Line 42"/>
          <p:cNvSpPr>
            <a:spLocks noChangeShapeType="1"/>
          </p:cNvSpPr>
          <p:nvPr/>
        </p:nvSpPr>
        <p:spPr bwMode="auto">
          <a:xfrm>
            <a:off x="6172200" y="5638800"/>
            <a:ext cx="609600" cy="0"/>
          </a:xfrm>
          <a:prstGeom prst="line">
            <a:avLst/>
          </a:prstGeom>
          <a:noFill/>
          <a:ln w="2857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90" name="Text Box 43"/>
          <p:cNvSpPr txBox="1">
            <a:spLocks noChangeArrowheads="1"/>
          </p:cNvSpPr>
          <p:nvPr/>
        </p:nvSpPr>
        <p:spPr bwMode="auto">
          <a:xfrm>
            <a:off x="4572000" y="5562601"/>
            <a:ext cx="1752600" cy="20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X-movement</a:t>
            </a:r>
          </a:p>
        </p:txBody>
      </p:sp>
      <p:sp>
        <p:nvSpPr>
          <p:cNvPr id="23591" name="Arc 44"/>
          <p:cNvSpPr>
            <a:spLocks/>
          </p:cNvSpPr>
          <p:nvPr/>
        </p:nvSpPr>
        <p:spPr bwMode="auto">
          <a:xfrm rot="10013447">
            <a:off x="7315200" y="5784850"/>
            <a:ext cx="762000" cy="228600"/>
          </a:xfrm>
          <a:custGeom>
            <a:avLst/>
            <a:gdLst>
              <a:gd name="T0" fmla="*/ 0 w 21600"/>
              <a:gd name="T1" fmla="*/ 0 h 21600"/>
              <a:gd name="T2" fmla="*/ 2147483647 w 21600"/>
              <a:gd name="T3" fmla="*/ 2147483647 h 21600"/>
              <a:gd name="T4" fmla="*/ 0 w 21600"/>
              <a:gd name="T5" fmla="*/ 2147483647 h 21600"/>
              <a:gd name="T6" fmla="*/ 0 60000 65536"/>
              <a:gd name="T7" fmla="*/ 0 60000 65536"/>
              <a:gd name="T8" fmla="*/ 0 60000 65536"/>
              <a:gd name="T9" fmla="*/ 0 w 21600"/>
              <a:gd name="T10" fmla="*/ 0 h 21600"/>
              <a:gd name="T11" fmla="*/ 21600 w 21600"/>
              <a:gd name="T12" fmla="*/ 21600 h 21600"/>
            </a:gdLst>
            <a:ahLst/>
            <a:cxnLst>
              <a:cxn ang="T6">
                <a:pos x="T0" y="T1"/>
              </a:cxn>
              <a:cxn ang="T7">
                <a:pos x="T2" y="T3"/>
              </a:cxn>
              <a:cxn ang="T8">
                <a:pos x="T4" y="T5"/>
              </a:cxn>
            </a:cxnLst>
            <a:rect l="T9" t="T10" r="T11" b="T12"/>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type="triangle" w="med" len="med"/>
            <a:tailEnd type="triangle" w="med" len="me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92" name="Line 45"/>
          <p:cNvSpPr>
            <a:spLocks noChangeShapeType="1"/>
          </p:cNvSpPr>
          <p:nvPr/>
        </p:nvSpPr>
        <p:spPr bwMode="auto">
          <a:xfrm flipH="1" flipV="1">
            <a:off x="8001000" y="6019800"/>
            <a:ext cx="228600"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93" name="Rectangle 46"/>
          <p:cNvSpPr>
            <a:spLocks noChangeArrowheads="1"/>
          </p:cNvSpPr>
          <p:nvPr/>
        </p:nvSpPr>
        <p:spPr bwMode="auto">
          <a:xfrm>
            <a:off x="6934200" y="5410200"/>
            <a:ext cx="1524000" cy="228600"/>
          </a:xfrm>
          <a:prstGeom prst="rect">
            <a:avLst/>
          </a:prstGeom>
          <a:solidFill>
            <a:srgbClr val="66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94" name="Line 47"/>
          <p:cNvSpPr>
            <a:spLocks noChangeShapeType="1"/>
          </p:cNvSpPr>
          <p:nvPr/>
        </p:nvSpPr>
        <p:spPr bwMode="auto">
          <a:xfrm flipH="1">
            <a:off x="8382000" y="3581400"/>
            <a:ext cx="609600" cy="762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95" name="Oval 49"/>
          <p:cNvSpPr>
            <a:spLocks noChangeArrowheads="1"/>
          </p:cNvSpPr>
          <p:nvPr/>
        </p:nvSpPr>
        <p:spPr bwMode="auto">
          <a:xfrm>
            <a:off x="3124200" y="2590800"/>
            <a:ext cx="304800" cy="533400"/>
          </a:xfrm>
          <a:prstGeom prst="ellipse">
            <a:avLst/>
          </a:prstGeom>
          <a:noFill/>
          <a:ln w="190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23596" name="Line 50"/>
          <p:cNvSpPr>
            <a:spLocks noChangeShapeType="1"/>
          </p:cNvSpPr>
          <p:nvPr/>
        </p:nvSpPr>
        <p:spPr bwMode="auto">
          <a:xfrm>
            <a:off x="3200400" y="24384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97" name="Line 51"/>
          <p:cNvSpPr>
            <a:spLocks noChangeShapeType="1"/>
          </p:cNvSpPr>
          <p:nvPr/>
        </p:nvSpPr>
        <p:spPr bwMode="auto">
          <a:xfrm>
            <a:off x="3352800" y="24384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98" name="Line 52"/>
          <p:cNvSpPr>
            <a:spLocks noChangeShapeType="1"/>
          </p:cNvSpPr>
          <p:nvPr/>
        </p:nvSpPr>
        <p:spPr bwMode="auto">
          <a:xfrm>
            <a:off x="3352800" y="30480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599" name="Line 53"/>
          <p:cNvSpPr>
            <a:spLocks noChangeShapeType="1"/>
          </p:cNvSpPr>
          <p:nvPr/>
        </p:nvSpPr>
        <p:spPr bwMode="auto">
          <a:xfrm>
            <a:off x="3200400" y="3048000"/>
            <a:ext cx="0" cy="22860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00" name="Line 55"/>
          <p:cNvSpPr>
            <a:spLocks noChangeShapeType="1"/>
          </p:cNvSpPr>
          <p:nvPr/>
        </p:nvSpPr>
        <p:spPr bwMode="auto">
          <a:xfrm flipH="1" flipV="1">
            <a:off x="3505200" y="3124200"/>
            <a:ext cx="152400" cy="3048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01" name="Line 56"/>
          <p:cNvSpPr>
            <a:spLocks noChangeShapeType="1"/>
          </p:cNvSpPr>
          <p:nvPr/>
        </p:nvSpPr>
        <p:spPr bwMode="auto">
          <a:xfrm flipH="1">
            <a:off x="7162800" y="1447800"/>
            <a:ext cx="152400" cy="381000"/>
          </a:xfrm>
          <a:prstGeom prst="line">
            <a:avLst/>
          </a:prstGeom>
          <a:noFill/>
          <a:ln w="127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602" name="Line 57"/>
          <p:cNvSpPr>
            <a:spLocks noChangeShapeType="1"/>
          </p:cNvSpPr>
          <p:nvPr/>
        </p:nvSpPr>
        <p:spPr bwMode="auto">
          <a:xfrm>
            <a:off x="5257800" y="1828800"/>
            <a:ext cx="1295400" cy="0"/>
          </a:xfrm>
          <a:prstGeom prst="line">
            <a:avLst/>
          </a:prstGeom>
          <a:noFill/>
          <a:ln w="9525">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3603" name="Picture 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4343401"/>
            <a:ext cx="2209800" cy="187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04" name="Text Box 59"/>
          <p:cNvSpPr txBox="1">
            <a:spLocks noChangeArrowheads="1"/>
          </p:cNvSpPr>
          <p:nvPr/>
        </p:nvSpPr>
        <p:spPr bwMode="auto">
          <a:xfrm>
            <a:off x="8153400" y="5360988"/>
            <a:ext cx="1752600" cy="20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marL="0" marR="0" lvl="0" indent="0" algn="ctr" defTabSz="914400" rtl="0" eaLnBrk="1" fontAlgn="auto" latinLnBrk="0" hangingPunct="1">
              <a:lnSpc>
                <a:spcPct val="40000"/>
              </a:lnSpc>
              <a:spcBef>
                <a:spcPct val="50000"/>
              </a:spcBef>
              <a:spcAft>
                <a:spcPts val="0"/>
              </a:spcAft>
              <a:buClrTx/>
              <a:buSzTx/>
              <a:buFontTx/>
              <a:buNone/>
              <a:tabLst/>
              <a:defRPr/>
            </a:pPr>
            <a:r>
              <a:rPr kumimoji="0" lang="en-US" altLang="en-US" sz="1800" b="1" i="0" u="none" strike="noStrike" kern="1200" cap="none" spc="0" normalizeH="0" baseline="0" noProof="0">
                <a:ln>
                  <a:noFill/>
                </a:ln>
                <a:solidFill>
                  <a:prstClr val="black"/>
                </a:solidFill>
                <a:effectLst/>
                <a:uLnTx/>
                <a:uFillTx/>
                <a:latin typeface="Arial" panose="020B0604020202020204" pitchFamily="34" charset="0"/>
                <a:ea typeface="+mn-ea"/>
                <a:cs typeface="+mn-cs"/>
              </a:rPr>
              <a:t>Resist</a:t>
            </a:r>
          </a:p>
        </p:txBody>
      </p:sp>
    </p:spTree>
    <p:extLst>
      <p:ext uri="{BB962C8B-B14F-4D97-AF65-F5344CB8AC3E}">
        <p14:creationId xmlns:p14="http://schemas.microsoft.com/office/powerpoint/2010/main" val="142470580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High Pressure Hg Lamp</a:t>
            </a:r>
            <a:endParaRPr lang="en-US" dirty="0"/>
          </a:p>
        </p:txBody>
      </p:sp>
      <p:pic>
        <p:nvPicPr>
          <p:cNvPr id="3" name="Picture 2"/>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991478" y="1690689"/>
            <a:ext cx="8339639" cy="4592353"/>
          </a:xfrm>
          <a:prstGeom prst="rect">
            <a:avLst/>
          </a:prstGeom>
        </p:spPr>
      </p:pic>
      <p:pic>
        <p:nvPicPr>
          <p:cNvPr id="4" name="Picture 3"/>
          <p:cNvPicPr>
            <a:picLocks noChangeAspect="1"/>
          </p:cNvPicPr>
          <p:nvPr/>
        </p:nvPicPr>
        <p:blipFill>
          <a:blip r:embed="rId3"/>
          <a:stretch>
            <a:fillRect/>
          </a:stretch>
        </p:blipFill>
        <p:spPr>
          <a:xfrm rot="5400000">
            <a:off x="4277727" y="550320"/>
            <a:ext cx="3767138" cy="6457952"/>
          </a:xfrm>
          <a:prstGeom prst="rect">
            <a:avLst/>
          </a:prstGeom>
        </p:spPr>
      </p:pic>
    </p:spTree>
    <p:extLst>
      <p:ext uri="{BB962C8B-B14F-4D97-AF65-F5344CB8AC3E}">
        <p14:creationId xmlns:p14="http://schemas.microsoft.com/office/powerpoint/2010/main" val="2230548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6608" y="-128337"/>
            <a:ext cx="8531392" cy="1325563"/>
          </a:xfrm>
        </p:spPr>
        <p:txBody>
          <a:bodyPr/>
          <a:lstStyle/>
          <a:p>
            <a:r>
              <a:rPr lang="en-US" dirty="0" smtClean="0"/>
              <a:t>High Pressure Hg Lamp Output</a:t>
            </a:r>
            <a:endParaRPr lang="en-US" dirty="0"/>
          </a:p>
        </p:txBody>
      </p:sp>
      <p:pic>
        <p:nvPicPr>
          <p:cNvPr id="10242" name="Picture 2" descr="Image result for High pressure mercury lamp output g-line"/>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351"/>
          <a:stretch/>
        </p:blipFill>
        <p:spPr bwMode="auto">
          <a:xfrm>
            <a:off x="1636295" y="898359"/>
            <a:ext cx="9176084" cy="5374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953964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2650" y="365127"/>
            <a:ext cx="7886700" cy="709695"/>
          </a:xfrm>
        </p:spPr>
        <p:txBody>
          <a:bodyPr/>
          <a:lstStyle/>
          <a:p>
            <a:pPr algn="ctr"/>
            <a:r>
              <a:rPr lang="en-US" dirty="0" smtClean="0"/>
              <a:t>The </a:t>
            </a:r>
            <a:r>
              <a:rPr lang="en-US" dirty="0" err="1" smtClean="0"/>
              <a:t>Balmer</a:t>
            </a:r>
            <a:r>
              <a:rPr lang="en-US" dirty="0" smtClean="0"/>
              <a:t> Series</a:t>
            </a:r>
            <a:endParaRPr lang="en-US" dirty="0"/>
          </a:p>
        </p:txBody>
      </p:sp>
      <p:pic>
        <p:nvPicPr>
          <p:cNvPr id="4" name="Picture 3"/>
          <p:cNvPicPr>
            <a:picLocks noChangeAspect="1"/>
          </p:cNvPicPr>
          <p:nvPr/>
        </p:nvPicPr>
        <p:blipFill rotWithShape="1">
          <a:blip r:embed="rId2" cstate="print">
            <a:duotone>
              <a:prstClr val="black"/>
              <a:schemeClr val="accent4">
                <a:tint val="45000"/>
                <a:satMod val="400000"/>
              </a:schemeClr>
            </a:duotone>
            <a:extLst>
              <a:ext uri="{BEBA8EAE-BF5A-486C-A8C5-ECC9F3942E4B}">
                <a14:imgProps xmlns:a14="http://schemas.microsoft.com/office/drawing/2010/main">
                  <a14:imgLayer r:embed="rId3">
                    <a14:imgEffect>
                      <a14:sharpenSoften amount="27000"/>
                    </a14:imgEffect>
                    <a14:imgEffect>
                      <a14:saturation sat="222000"/>
                    </a14:imgEffect>
                    <a14:imgEffect>
                      <a14:brightnessContrast contrast="-39000"/>
                    </a14:imgEffect>
                  </a14:imgLayer>
                </a14:imgProps>
              </a:ext>
              <a:ext uri="{28A0092B-C50C-407E-A947-70E740481C1C}">
                <a14:useLocalDpi xmlns:a14="http://schemas.microsoft.com/office/drawing/2010/main" val="0"/>
              </a:ext>
            </a:extLst>
          </a:blip>
          <a:srcRect l="-409"/>
          <a:stretch/>
        </p:blipFill>
        <p:spPr>
          <a:xfrm>
            <a:off x="4166263" y="1363731"/>
            <a:ext cx="4711414" cy="3857297"/>
          </a:xfrm>
          <a:prstGeom prst="rect">
            <a:avLst/>
          </a:prstGeom>
        </p:spPr>
      </p:pic>
      <p:pic>
        <p:nvPicPr>
          <p:cNvPr id="1026" name="Picture 2" descr="Image result for emission from Ne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68808" y="1799109"/>
            <a:ext cx="8454383" cy="371082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381000" y="214312"/>
            <a:ext cx="11430000" cy="6429375"/>
          </a:xfrm>
          <a:prstGeom prst="rect">
            <a:avLst/>
          </a:prstGeom>
        </p:spPr>
      </p:pic>
    </p:spTree>
    <p:extLst>
      <p:ext uri="{BB962C8B-B14F-4D97-AF65-F5344CB8AC3E}">
        <p14:creationId xmlns:p14="http://schemas.microsoft.com/office/powerpoint/2010/main" val="1800004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70923" y="365127"/>
            <a:ext cx="7886700" cy="597400"/>
          </a:xfrm>
        </p:spPr>
        <p:txBody>
          <a:bodyPr>
            <a:normAutofit/>
          </a:bodyPr>
          <a:lstStyle/>
          <a:p>
            <a:r>
              <a:rPr lang="en-US" sz="3600" dirty="0"/>
              <a:t>High and Low Pressure Hg Lamps</a:t>
            </a:r>
          </a:p>
        </p:txBody>
      </p:sp>
      <p:pic>
        <p:nvPicPr>
          <p:cNvPr id="11266" name="Picture 2" descr="UV spectru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07911" y="1507959"/>
            <a:ext cx="8812727" cy="4677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80161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Slide Number Placeholder 2"/>
          <p:cNvSpPr>
            <a:spLocks noGrp="1"/>
          </p:cNvSpPr>
          <p:nvPr>
            <p:ph type="sldNum" sz="quarter" idx="11"/>
          </p:nvPr>
        </p:nvSpPr>
        <p:spPr/>
        <p:txBody>
          <a:bodyPr/>
          <a:lstStyle>
            <a:lvl1pPr eaLnBrk="0" hangingPunct="0">
              <a:defRPr sz="2000">
                <a:solidFill>
                  <a:schemeClr val="tx1"/>
                </a:solidFill>
                <a:latin typeface="Arial" panose="020B0604020202020204" pitchFamily="34" charset="0"/>
              </a:defRPr>
            </a:lvl1pPr>
            <a:lvl2pPr marL="742950" indent="-285750" eaLnBrk="0" hangingPunct="0">
              <a:defRPr sz="2000">
                <a:solidFill>
                  <a:schemeClr val="tx1"/>
                </a:solidFill>
                <a:latin typeface="Arial" panose="020B0604020202020204" pitchFamily="34" charset="0"/>
              </a:defRPr>
            </a:lvl2pPr>
            <a:lvl3pPr marL="1143000" indent="-228600" eaLnBrk="0" hangingPunct="0">
              <a:defRPr sz="2000">
                <a:solidFill>
                  <a:schemeClr val="tx1"/>
                </a:solidFill>
                <a:latin typeface="Arial" panose="020B0604020202020204" pitchFamily="34" charset="0"/>
              </a:defRPr>
            </a:lvl3pPr>
            <a:lvl4pPr marL="1600200" indent="-228600" eaLnBrk="0" hangingPunct="0">
              <a:defRPr sz="2000">
                <a:solidFill>
                  <a:schemeClr val="tx1"/>
                </a:solidFill>
                <a:latin typeface="Arial" panose="020B0604020202020204" pitchFamily="34" charset="0"/>
              </a:defRPr>
            </a:lvl4pPr>
            <a:lvl5pPr marL="2057400" indent="-228600" eaLnBrk="0" hangingPunct="0">
              <a:defRPr sz="2000">
                <a:solidFill>
                  <a:schemeClr val="tx1"/>
                </a:solidFill>
                <a:latin typeface="Arial" panose="020B0604020202020204" pitchFamily="34" charset="0"/>
              </a:defRPr>
            </a:lvl5pPr>
            <a:lvl6pPr marL="2514600" indent="-228600" eaLnBrk="0" fontAlgn="base" hangingPunct="0">
              <a:spcBef>
                <a:spcPct val="0"/>
              </a:spcBef>
              <a:spcAft>
                <a:spcPct val="0"/>
              </a:spcAft>
              <a:defRPr sz="2000">
                <a:solidFill>
                  <a:schemeClr val="tx1"/>
                </a:solidFill>
                <a:latin typeface="Arial" panose="020B0604020202020204" pitchFamily="34" charset="0"/>
              </a:defRPr>
            </a:lvl6pPr>
            <a:lvl7pPr marL="2971800" indent="-228600" eaLnBrk="0" fontAlgn="base" hangingPunct="0">
              <a:spcBef>
                <a:spcPct val="0"/>
              </a:spcBef>
              <a:spcAft>
                <a:spcPct val="0"/>
              </a:spcAft>
              <a:defRPr sz="2000">
                <a:solidFill>
                  <a:schemeClr val="tx1"/>
                </a:solidFill>
                <a:latin typeface="Arial" panose="020B0604020202020204" pitchFamily="34" charset="0"/>
              </a:defRPr>
            </a:lvl7pPr>
            <a:lvl8pPr marL="3429000" indent="-228600" eaLnBrk="0" fontAlgn="base" hangingPunct="0">
              <a:spcBef>
                <a:spcPct val="0"/>
              </a:spcBef>
              <a:spcAft>
                <a:spcPct val="0"/>
              </a:spcAft>
              <a:defRPr sz="2000">
                <a:solidFill>
                  <a:schemeClr val="tx1"/>
                </a:solidFill>
                <a:latin typeface="Arial" panose="020B0604020202020204" pitchFamily="34" charset="0"/>
              </a:defRPr>
            </a:lvl8pPr>
            <a:lvl9pPr marL="3886200" indent="-228600" eaLnBrk="0" fontAlgn="base" hangingPunct="0">
              <a:spcBef>
                <a:spcPct val="0"/>
              </a:spcBef>
              <a:spcAft>
                <a:spcPct val="0"/>
              </a:spcAft>
              <a:defRPr sz="2000">
                <a:solidFill>
                  <a:schemeClr val="tx1"/>
                </a:solidFill>
                <a:latin typeface="Arial" panose="020B0604020202020204" pitchFamily="34" charset="0"/>
              </a:defRPr>
            </a:lvl9pPr>
          </a:lstStyle>
          <a:p>
            <a:pPr eaLnBrk="1" hangingPunct="1"/>
            <a:fld id="{4A924E4D-E6FB-4458-872B-50E9DC665FAA}" type="slidenum">
              <a:rPr lang="en-US" altLang="en-US" sz="1400">
                <a:solidFill>
                  <a:prstClr val="black"/>
                </a:solidFill>
                <a:latin typeface="Times New Roman" panose="02020603050405020304" pitchFamily="18" charset="0"/>
              </a:rPr>
              <a:pPr eaLnBrk="1" hangingPunct="1"/>
              <a:t>35</a:t>
            </a:fld>
            <a:endParaRPr lang="en-US" altLang="en-US" sz="1400" dirty="0">
              <a:solidFill>
                <a:prstClr val="black"/>
              </a:solidFill>
              <a:latin typeface="Times New Roman" panose="02020603050405020304" pitchFamily="18" charset="0"/>
            </a:endParaRPr>
          </a:p>
        </p:txBody>
      </p:sp>
      <p:sp>
        <p:nvSpPr>
          <p:cNvPr id="24579" name="Rectangle 3"/>
          <p:cNvSpPr>
            <a:spLocks noChangeArrowheads="1"/>
          </p:cNvSpPr>
          <p:nvPr/>
        </p:nvSpPr>
        <p:spPr bwMode="auto">
          <a:xfrm>
            <a:off x="5791200" y="625475"/>
            <a:ext cx="304800" cy="4648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endParaRPr lang="en-US" altLang="en-US" sz="2400" dirty="0">
              <a:solidFill>
                <a:prstClr val="black"/>
              </a:solidFill>
            </a:endParaRPr>
          </a:p>
        </p:txBody>
      </p:sp>
      <p:sp>
        <p:nvSpPr>
          <p:cNvPr id="24580" name="Rectangle 5"/>
          <p:cNvSpPr>
            <a:spLocks noChangeArrowheads="1"/>
          </p:cNvSpPr>
          <p:nvPr/>
        </p:nvSpPr>
        <p:spPr bwMode="auto">
          <a:xfrm>
            <a:off x="6096000" y="3444875"/>
            <a:ext cx="76200" cy="9144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2000" dirty="0">
              <a:solidFill>
                <a:prstClr val="black"/>
              </a:solidFill>
              <a:latin typeface="Arial" panose="020B0604020202020204" pitchFamily="34" charset="0"/>
            </a:endParaRPr>
          </a:p>
        </p:txBody>
      </p:sp>
      <p:sp>
        <p:nvSpPr>
          <p:cNvPr id="24581" name="Rectangle 7"/>
          <p:cNvSpPr>
            <a:spLocks noChangeArrowheads="1"/>
          </p:cNvSpPr>
          <p:nvPr/>
        </p:nvSpPr>
        <p:spPr bwMode="auto">
          <a:xfrm>
            <a:off x="6096000" y="1616075"/>
            <a:ext cx="76200" cy="914400"/>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2000" dirty="0">
              <a:solidFill>
                <a:prstClr val="black"/>
              </a:solidFill>
              <a:latin typeface="Arial" panose="020B0604020202020204" pitchFamily="34" charset="0"/>
            </a:endParaRPr>
          </a:p>
        </p:txBody>
      </p:sp>
      <p:sp>
        <p:nvSpPr>
          <p:cNvPr id="24582" name="Text Box 9"/>
          <p:cNvSpPr txBox="1">
            <a:spLocks noChangeArrowheads="1"/>
          </p:cNvSpPr>
          <p:nvPr/>
        </p:nvSpPr>
        <p:spPr bwMode="auto">
          <a:xfrm>
            <a:off x="5410200" y="152401"/>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000" b="1" dirty="0">
                <a:solidFill>
                  <a:prstClr val="black"/>
                </a:solidFill>
                <a:latin typeface="Arial" panose="020B0604020202020204" pitchFamily="34" charset="0"/>
              </a:rPr>
              <a:t>MASK</a:t>
            </a:r>
          </a:p>
        </p:txBody>
      </p:sp>
      <p:sp>
        <p:nvSpPr>
          <p:cNvPr id="24583" name="Line 15"/>
          <p:cNvSpPr>
            <a:spLocks noChangeShapeType="1"/>
          </p:cNvSpPr>
          <p:nvPr/>
        </p:nvSpPr>
        <p:spPr bwMode="auto">
          <a:xfrm>
            <a:off x="6172200" y="1997075"/>
            <a:ext cx="457200" cy="0"/>
          </a:xfrm>
          <a:prstGeom prst="line">
            <a:avLst/>
          </a:prstGeom>
          <a:noFill/>
          <a:ln w="57150">
            <a:solidFill>
              <a:srgbClr val="C9C9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prstClr val="black"/>
              </a:solidFill>
              <a:latin typeface="Calibri" panose="020F0502020204030204"/>
            </a:endParaRPr>
          </a:p>
        </p:txBody>
      </p:sp>
      <p:sp>
        <p:nvSpPr>
          <p:cNvPr id="24584" name="Line 17"/>
          <p:cNvSpPr>
            <a:spLocks noChangeShapeType="1"/>
          </p:cNvSpPr>
          <p:nvPr/>
        </p:nvSpPr>
        <p:spPr bwMode="auto">
          <a:xfrm>
            <a:off x="6172200" y="3825875"/>
            <a:ext cx="457200" cy="0"/>
          </a:xfrm>
          <a:prstGeom prst="line">
            <a:avLst/>
          </a:prstGeom>
          <a:noFill/>
          <a:ln w="57150">
            <a:solidFill>
              <a:srgbClr val="C9C9FF"/>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prstClr val="black"/>
              </a:solidFill>
              <a:latin typeface="Calibri" panose="020F0502020204030204"/>
            </a:endParaRPr>
          </a:p>
        </p:txBody>
      </p:sp>
      <p:sp>
        <p:nvSpPr>
          <p:cNvPr id="24585" name="Line 18"/>
          <p:cNvSpPr>
            <a:spLocks noChangeShapeType="1"/>
          </p:cNvSpPr>
          <p:nvPr/>
        </p:nvSpPr>
        <p:spPr bwMode="auto">
          <a:xfrm>
            <a:off x="6096000" y="2987675"/>
            <a:ext cx="144780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prstClr val="black"/>
              </a:solidFill>
              <a:latin typeface="Calibri" panose="020F0502020204030204"/>
            </a:endParaRPr>
          </a:p>
        </p:txBody>
      </p:sp>
      <p:sp>
        <p:nvSpPr>
          <p:cNvPr id="24586" name="Line 19"/>
          <p:cNvSpPr>
            <a:spLocks noChangeShapeType="1"/>
          </p:cNvSpPr>
          <p:nvPr/>
        </p:nvSpPr>
        <p:spPr bwMode="auto">
          <a:xfrm>
            <a:off x="6096000" y="1158875"/>
            <a:ext cx="144780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prstClr val="black"/>
              </a:solidFill>
              <a:latin typeface="Calibri" panose="020F0502020204030204"/>
            </a:endParaRPr>
          </a:p>
        </p:txBody>
      </p:sp>
      <p:sp>
        <p:nvSpPr>
          <p:cNvPr id="24587" name="Line 20"/>
          <p:cNvSpPr>
            <a:spLocks noChangeShapeType="1"/>
          </p:cNvSpPr>
          <p:nvPr/>
        </p:nvSpPr>
        <p:spPr bwMode="auto">
          <a:xfrm>
            <a:off x="6096000" y="4892675"/>
            <a:ext cx="144780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dirty="0">
              <a:solidFill>
                <a:prstClr val="black"/>
              </a:solidFill>
              <a:latin typeface="Calibri" panose="020F0502020204030204"/>
            </a:endParaRPr>
          </a:p>
        </p:txBody>
      </p:sp>
      <p:sp>
        <p:nvSpPr>
          <p:cNvPr id="24588" name="Text Box 21"/>
          <p:cNvSpPr txBox="1">
            <a:spLocks noChangeArrowheads="1"/>
          </p:cNvSpPr>
          <p:nvPr/>
        </p:nvSpPr>
        <p:spPr bwMode="auto">
          <a:xfrm>
            <a:off x="4267200" y="762001"/>
            <a:ext cx="1143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000" b="1" dirty="0">
                <a:solidFill>
                  <a:prstClr val="black"/>
                </a:solidFill>
                <a:latin typeface="Arial" panose="020B0604020202020204" pitchFamily="34" charset="0"/>
              </a:rPr>
              <a:t>LIGHT</a:t>
            </a:r>
          </a:p>
        </p:txBody>
      </p:sp>
      <p:sp>
        <p:nvSpPr>
          <p:cNvPr id="24589" name="Text Box 25"/>
          <p:cNvSpPr txBox="1">
            <a:spLocks noChangeArrowheads="1"/>
          </p:cNvSpPr>
          <p:nvPr/>
        </p:nvSpPr>
        <p:spPr bwMode="auto">
          <a:xfrm>
            <a:off x="7620000" y="930275"/>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400" b="1" dirty="0">
                <a:solidFill>
                  <a:prstClr val="black"/>
                </a:solidFill>
              </a:rPr>
              <a:t>I</a:t>
            </a:r>
            <a:r>
              <a:rPr lang="en-US" altLang="en-US" sz="2800" b="1" baseline="-25000" dirty="0">
                <a:solidFill>
                  <a:prstClr val="black"/>
                </a:solidFill>
              </a:rPr>
              <a:t>max</a:t>
            </a:r>
          </a:p>
        </p:txBody>
      </p:sp>
      <p:sp>
        <p:nvSpPr>
          <p:cNvPr id="24590" name="Text Box 26"/>
          <p:cNvSpPr txBox="1">
            <a:spLocks noChangeArrowheads="1"/>
          </p:cNvSpPr>
          <p:nvPr/>
        </p:nvSpPr>
        <p:spPr bwMode="auto">
          <a:xfrm>
            <a:off x="6705600" y="1768475"/>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400" b="1" dirty="0" err="1">
                <a:solidFill>
                  <a:prstClr val="black"/>
                </a:solidFill>
              </a:rPr>
              <a:t>I</a:t>
            </a:r>
            <a:r>
              <a:rPr lang="en-US" altLang="en-US" sz="2800" b="1" baseline="-25000" dirty="0" err="1">
                <a:solidFill>
                  <a:prstClr val="black"/>
                </a:solidFill>
              </a:rPr>
              <a:t>min</a:t>
            </a:r>
            <a:endParaRPr lang="en-US" altLang="en-US" sz="2800" b="1" baseline="-25000">
              <a:solidFill>
                <a:prstClr val="black"/>
              </a:solidFill>
            </a:endParaRPr>
          </a:p>
        </p:txBody>
      </p:sp>
      <p:grpSp>
        <p:nvGrpSpPr>
          <p:cNvPr id="2" name="Group 52"/>
          <p:cNvGrpSpPr>
            <a:grpSpLocks/>
          </p:cNvGrpSpPr>
          <p:nvPr/>
        </p:nvGrpSpPr>
        <p:grpSpPr bwMode="auto">
          <a:xfrm>
            <a:off x="3733800" y="5410200"/>
            <a:ext cx="4495800" cy="1066800"/>
            <a:chOff x="1392" y="3408"/>
            <a:chExt cx="2832" cy="672"/>
          </a:xfrm>
        </p:grpSpPr>
        <p:sp>
          <p:nvSpPr>
            <p:cNvPr id="24608" name="Rectangle 30"/>
            <p:cNvSpPr>
              <a:spLocks noChangeArrowheads="1"/>
            </p:cNvSpPr>
            <p:nvPr/>
          </p:nvSpPr>
          <p:spPr bwMode="auto">
            <a:xfrm>
              <a:off x="1392" y="3408"/>
              <a:ext cx="2832" cy="672"/>
            </a:xfrm>
            <a:prstGeom prst="rect">
              <a:avLst/>
            </a:prstGeom>
            <a:solidFill>
              <a:srgbClr val="FFCC99"/>
            </a:solidFill>
            <a:ln w="9525">
              <a:solidFill>
                <a:schemeClr val="tx1"/>
              </a:solidFill>
              <a:miter lim="800000"/>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2000">
                <a:solidFill>
                  <a:prstClr val="black"/>
                </a:solidFill>
                <a:latin typeface="Arial" panose="020B0604020202020204" pitchFamily="34" charset="0"/>
              </a:endParaRPr>
            </a:p>
          </p:txBody>
        </p:sp>
        <p:sp>
          <p:nvSpPr>
            <p:cNvPr id="24609" name="Text Box 23"/>
            <p:cNvSpPr txBox="1">
              <a:spLocks noChangeArrowheads="1"/>
            </p:cNvSpPr>
            <p:nvPr/>
          </p:nvSpPr>
          <p:spPr bwMode="auto">
            <a:xfrm>
              <a:off x="2784" y="3456"/>
              <a:ext cx="1296" cy="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spcBef>
                  <a:spcPct val="50000"/>
                </a:spcBef>
                <a:buNone/>
              </a:pPr>
              <a:r>
                <a:rPr lang="en-US" altLang="en-US" sz="2400" b="1">
                  <a:solidFill>
                    <a:prstClr val="black"/>
                  </a:solidFill>
                </a:rPr>
                <a:t>I</a:t>
              </a:r>
              <a:r>
                <a:rPr lang="en-US" altLang="en-US" sz="2800" b="1" baseline="-25000">
                  <a:solidFill>
                    <a:prstClr val="black"/>
                  </a:solidFill>
                </a:rPr>
                <a:t>max</a:t>
              </a:r>
              <a:r>
                <a:rPr lang="en-US" altLang="en-US" sz="2400" b="1" baseline="-25000">
                  <a:solidFill>
                    <a:prstClr val="black"/>
                  </a:solidFill>
                </a:rPr>
                <a:t> </a:t>
              </a:r>
              <a:r>
                <a:rPr lang="en-US" altLang="en-US" sz="1800" b="1">
                  <a:solidFill>
                    <a:prstClr val="black"/>
                  </a:solidFill>
                </a:rPr>
                <a:t>–</a:t>
              </a:r>
              <a:r>
                <a:rPr lang="en-US" altLang="en-US" sz="2400" b="1">
                  <a:solidFill>
                    <a:prstClr val="black"/>
                  </a:solidFill>
                </a:rPr>
                <a:t> I</a:t>
              </a:r>
              <a:r>
                <a:rPr lang="en-US" altLang="en-US" sz="2800" b="1" baseline="-25000">
                  <a:solidFill>
                    <a:prstClr val="black"/>
                  </a:solidFill>
                </a:rPr>
                <a:t>min</a:t>
              </a:r>
            </a:p>
            <a:p>
              <a:pPr eaLnBrk="1" hangingPunct="1">
                <a:lnSpc>
                  <a:spcPct val="70000"/>
                </a:lnSpc>
                <a:spcBef>
                  <a:spcPct val="50000"/>
                </a:spcBef>
                <a:buNone/>
              </a:pPr>
              <a:r>
                <a:rPr lang="en-US" altLang="en-US" sz="2400" b="1">
                  <a:solidFill>
                    <a:prstClr val="black"/>
                  </a:solidFill>
                </a:rPr>
                <a:t>I</a:t>
              </a:r>
              <a:r>
                <a:rPr lang="en-US" altLang="en-US" sz="2800" b="1" baseline="-25000">
                  <a:solidFill>
                    <a:prstClr val="black"/>
                  </a:solidFill>
                </a:rPr>
                <a:t>max</a:t>
              </a:r>
              <a:r>
                <a:rPr lang="en-US" altLang="en-US" sz="2400" b="1" baseline="-25000">
                  <a:solidFill>
                    <a:prstClr val="black"/>
                  </a:solidFill>
                </a:rPr>
                <a:t> </a:t>
              </a:r>
              <a:r>
                <a:rPr lang="en-US" altLang="en-US" sz="1800" b="1">
                  <a:solidFill>
                    <a:prstClr val="black"/>
                  </a:solidFill>
                </a:rPr>
                <a:t>+</a:t>
              </a:r>
              <a:r>
                <a:rPr lang="en-US" altLang="en-US" sz="2400" b="1">
                  <a:solidFill>
                    <a:prstClr val="black"/>
                  </a:solidFill>
                </a:rPr>
                <a:t> I</a:t>
              </a:r>
              <a:r>
                <a:rPr lang="en-US" altLang="en-US" sz="2800" b="1" baseline="-25000">
                  <a:solidFill>
                    <a:prstClr val="black"/>
                  </a:solidFill>
                </a:rPr>
                <a:t>min</a:t>
              </a:r>
            </a:p>
          </p:txBody>
        </p:sp>
        <p:grpSp>
          <p:nvGrpSpPr>
            <p:cNvPr id="24610" name="Group 28"/>
            <p:cNvGrpSpPr>
              <a:grpSpLocks/>
            </p:cNvGrpSpPr>
            <p:nvPr/>
          </p:nvGrpSpPr>
          <p:grpSpPr bwMode="auto">
            <a:xfrm>
              <a:off x="1536" y="3615"/>
              <a:ext cx="2160" cy="231"/>
              <a:chOff x="3072" y="2736"/>
              <a:chExt cx="2160" cy="231"/>
            </a:xfrm>
          </p:grpSpPr>
          <p:sp>
            <p:nvSpPr>
              <p:cNvPr id="24611" name="Text Box 22"/>
              <p:cNvSpPr txBox="1">
                <a:spLocks noChangeArrowheads="1"/>
              </p:cNvSpPr>
              <p:nvPr/>
            </p:nvSpPr>
            <p:spPr bwMode="auto">
              <a:xfrm>
                <a:off x="3072" y="2736"/>
                <a:ext cx="158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800" b="1">
                    <a:solidFill>
                      <a:prstClr val="black"/>
                    </a:solidFill>
                  </a:rPr>
                  <a:t>MODULATION = </a:t>
                </a:r>
              </a:p>
            </p:txBody>
          </p:sp>
          <p:sp>
            <p:nvSpPr>
              <p:cNvPr id="24612" name="Line 27"/>
              <p:cNvSpPr>
                <a:spLocks noChangeShapeType="1"/>
              </p:cNvSpPr>
              <p:nvPr/>
            </p:nvSpPr>
            <p:spPr bwMode="auto">
              <a:xfrm>
                <a:off x="4368" y="2832"/>
                <a:ext cx="864"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grpSp>
      </p:grpSp>
      <p:sp>
        <p:nvSpPr>
          <p:cNvPr id="24592" name="Line 35"/>
          <p:cNvSpPr>
            <a:spLocks noChangeShapeType="1"/>
          </p:cNvSpPr>
          <p:nvPr/>
        </p:nvSpPr>
        <p:spPr bwMode="auto">
          <a:xfrm flipH="1" flipV="1">
            <a:off x="5791200" y="609600"/>
            <a:ext cx="0" cy="464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593" name="Line 36"/>
          <p:cNvSpPr>
            <a:spLocks noChangeShapeType="1"/>
          </p:cNvSpPr>
          <p:nvPr/>
        </p:nvSpPr>
        <p:spPr bwMode="auto">
          <a:xfrm flipV="1">
            <a:off x="6096000" y="609600"/>
            <a:ext cx="0" cy="46482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594" name="Line 38"/>
          <p:cNvSpPr>
            <a:spLocks noChangeShapeType="1"/>
          </p:cNvSpPr>
          <p:nvPr/>
        </p:nvSpPr>
        <p:spPr bwMode="auto">
          <a:xfrm>
            <a:off x="2057400" y="4343400"/>
            <a:ext cx="3810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595" name="Line 39"/>
          <p:cNvSpPr>
            <a:spLocks noChangeShapeType="1"/>
          </p:cNvSpPr>
          <p:nvPr/>
        </p:nvSpPr>
        <p:spPr bwMode="auto">
          <a:xfrm>
            <a:off x="2057400" y="4343400"/>
            <a:ext cx="381000" cy="0"/>
          </a:xfrm>
          <a:prstGeom prst="line">
            <a:avLst/>
          </a:prstGeom>
          <a:noFill/>
          <a:ln w="9525">
            <a:solidFill>
              <a:schemeClr val="bg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596" name="Text Box 40"/>
          <p:cNvSpPr txBox="1">
            <a:spLocks noChangeArrowheads="1"/>
          </p:cNvSpPr>
          <p:nvPr/>
        </p:nvSpPr>
        <p:spPr bwMode="auto">
          <a:xfrm>
            <a:off x="6705600" y="457200"/>
            <a:ext cx="914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600" b="1">
                <a:solidFill>
                  <a:srgbClr val="FF0000"/>
                </a:solidFill>
                <a:latin typeface="Arial" panose="020B0604020202020204" pitchFamily="34" charset="0"/>
              </a:rPr>
              <a:t>Glass</a:t>
            </a:r>
          </a:p>
        </p:txBody>
      </p:sp>
      <p:sp>
        <p:nvSpPr>
          <p:cNvPr id="24597" name="Line 41"/>
          <p:cNvSpPr>
            <a:spLocks noChangeShapeType="1"/>
          </p:cNvSpPr>
          <p:nvPr/>
        </p:nvSpPr>
        <p:spPr bwMode="auto">
          <a:xfrm flipH="1">
            <a:off x="6096000" y="609600"/>
            <a:ext cx="609600" cy="3048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598" name="Text Box 42"/>
          <p:cNvSpPr txBox="1">
            <a:spLocks noChangeArrowheads="1"/>
          </p:cNvSpPr>
          <p:nvPr/>
        </p:nvSpPr>
        <p:spPr bwMode="auto">
          <a:xfrm>
            <a:off x="6477000" y="1371600"/>
            <a:ext cx="12192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600" b="1">
                <a:solidFill>
                  <a:srgbClr val="FF0000"/>
                </a:solidFill>
                <a:latin typeface="Arial" panose="020B0604020202020204" pitchFamily="34" charset="0"/>
              </a:rPr>
              <a:t>Chrome</a:t>
            </a:r>
          </a:p>
        </p:txBody>
      </p:sp>
      <p:sp>
        <p:nvSpPr>
          <p:cNvPr id="24599" name="Line 43"/>
          <p:cNvSpPr>
            <a:spLocks noChangeShapeType="1"/>
          </p:cNvSpPr>
          <p:nvPr/>
        </p:nvSpPr>
        <p:spPr bwMode="auto">
          <a:xfrm flipH="1">
            <a:off x="6172200" y="1524000"/>
            <a:ext cx="381000" cy="228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600" name="Text Box 44"/>
          <p:cNvSpPr txBox="1">
            <a:spLocks noChangeArrowheads="1"/>
          </p:cNvSpPr>
          <p:nvPr/>
        </p:nvSpPr>
        <p:spPr bwMode="auto">
          <a:xfrm>
            <a:off x="7620000" y="2743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400" b="1">
                <a:solidFill>
                  <a:prstClr val="black"/>
                </a:solidFill>
              </a:rPr>
              <a:t>I</a:t>
            </a:r>
            <a:r>
              <a:rPr lang="en-US" altLang="en-US" sz="2800" b="1" baseline="-25000">
                <a:solidFill>
                  <a:prstClr val="black"/>
                </a:solidFill>
              </a:rPr>
              <a:t>max</a:t>
            </a:r>
          </a:p>
        </p:txBody>
      </p:sp>
      <p:sp>
        <p:nvSpPr>
          <p:cNvPr id="24601" name="Text Box 45"/>
          <p:cNvSpPr txBox="1">
            <a:spLocks noChangeArrowheads="1"/>
          </p:cNvSpPr>
          <p:nvPr/>
        </p:nvSpPr>
        <p:spPr bwMode="auto">
          <a:xfrm>
            <a:off x="7620000" y="4648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400" b="1">
                <a:solidFill>
                  <a:prstClr val="black"/>
                </a:solidFill>
              </a:rPr>
              <a:t>I</a:t>
            </a:r>
            <a:r>
              <a:rPr lang="en-US" altLang="en-US" sz="2800" b="1" baseline="-25000">
                <a:solidFill>
                  <a:prstClr val="black"/>
                </a:solidFill>
              </a:rPr>
              <a:t>max</a:t>
            </a:r>
          </a:p>
        </p:txBody>
      </p:sp>
      <p:sp>
        <p:nvSpPr>
          <p:cNvPr id="24602" name="Text Box 46"/>
          <p:cNvSpPr txBox="1">
            <a:spLocks noChangeArrowheads="1"/>
          </p:cNvSpPr>
          <p:nvPr/>
        </p:nvSpPr>
        <p:spPr bwMode="auto">
          <a:xfrm>
            <a:off x="6705600" y="3581400"/>
            <a:ext cx="838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400" b="1">
                <a:solidFill>
                  <a:prstClr val="black"/>
                </a:solidFill>
              </a:rPr>
              <a:t>I</a:t>
            </a:r>
            <a:r>
              <a:rPr lang="en-US" altLang="en-US" sz="2800" b="1" baseline="-25000">
                <a:solidFill>
                  <a:prstClr val="black"/>
                </a:solidFill>
              </a:rPr>
              <a:t>min</a:t>
            </a:r>
          </a:p>
        </p:txBody>
      </p:sp>
      <p:sp>
        <p:nvSpPr>
          <p:cNvPr id="24603" name="Line 47"/>
          <p:cNvSpPr>
            <a:spLocks noChangeShapeType="1"/>
          </p:cNvSpPr>
          <p:nvPr/>
        </p:nvSpPr>
        <p:spPr bwMode="auto">
          <a:xfrm>
            <a:off x="3962400" y="1981200"/>
            <a:ext cx="160020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604" name="Line 48"/>
          <p:cNvSpPr>
            <a:spLocks noChangeShapeType="1"/>
          </p:cNvSpPr>
          <p:nvPr/>
        </p:nvSpPr>
        <p:spPr bwMode="auto">
          <a:xfrm>
            <a:off x="3962400" y="2971800"/>
            <a:ext cx="160020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605" name="Line 49"/>
          <p:cNvSpPr>
            <a:spLocks noChangeShapeType="1"/>
          </p:cNvSpPr>
          <p:nvPr/>
        </p:nvSpPr>
        <p:spPr bwMode="auto">
          <a:xfrm>
            <a:off x="3962400" y="3810000"/>
            <a:ext cx="160020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606" name="Line 50"/>
          <p:cNvSpPr>
            <a:spLocks noChangeShapeType="1"/>
          </p:cNvSpPr>
          <p:nvPr/>
        </p:nvSpPr>
        <p:spPr bwMode="auto">
          <a:xfrm>
            <a:off x="3962400" y="4876800"/>
            <a:ext cx="160020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4607" name="Line 51"/>
          <p:cNvSpPr>
            <a:spLocks noChangeShapeType="1"/>
          </p:cNvSpPr>
          <p:nvPr/>
        </p:nvSpPr>
        <p:spPr bwMode="auto">
          <a:xfrm>
            <a:off x="3962400" y="1143000"/>
            <a:ext cx="160020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Tree>
    <p:extLst>
      <p:ext uri="{BB962C8B-B14F-4D97-AF65-F5344CB8AC3E}">
        <p14:creationId xmlns:p14="http://schemas.microsoft.com/office/powerpoint/2010/main" val="18983855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Line 11"/>
          <p:cNvSpPr>
            <a:spLocks noChangeShapeType="1"/>
          </p:cNvSpPr>
          <p:nvPr/>
        </p:nvSpPr>
        <p:spPr bwMode="auto">
          <a:xfrm>
            <a:off x="2743200" y="2092325"/>
            <a:ext cx="17970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5604" name="Text Box 12"/>
          <p:cNvSpPr txBox="1">
            <a:spLocks noChangeArrowheads="1"/>
          </p:cNvSpPr>
          <p:nvPr/>
        </p:nvSpPr>
        <p:spPr bwMode="auto">
          <a:xfrm>
            <a:off x="2743200" y="1690688"/>
            <a:ext cx="2057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800" b="1">
                <a:solidFill>
                  <a:srgbClr val="CC0066"/>
                </a:solidFill>
                <a:latin typeface="Arial" panose="020B0604020202020204" pitchFamily="34" charset="0"/>
              </a:rPr>
              <a:t>ILLUMINATION</a:t>
            </a:r>
          </a:p>
        </p:txBody>
      </p:sp>
      <p:sp>
        <p:nvSpPr>
          <p:cNvPr id="25605" name="Line 13"/>
          <p:cNvSpPr>
            <a:spLocks noChangeShapeType="1"/>
          </p:cNvSpPr>
          <p:nvPr/>
        </p:nvSpPr>
        <p:spPr bwMode="auto">
          <a:xfrm>
            <a:off x="2743200" y="5399088"/>
            <a:ext cx="17970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5606" name="Line 14"/>
          <p:cNvSpPr>
            <a:spLocks noChangeShapeType="1"/>
          </p:cNvSpPr>
          <p:nvPr/>
        </p:nvSpPr>
        <p:spPr bwMode="auto">
          <a:xfrm>
            <a:off x="2743200" y="4572000"/>
            <a:ext cx="17970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5607" name="Line 15"/>
          <p:cNvSpPr>
            <a:spLocks noChangeShapeType="1"/>
          </p:cNvSpPr>
          <p:nvPr/>
        </p:nvSpPr>
        <p:spPr bwMode="auto">
          <a:xfrm>
            <a:off x="2743200" y="3744913"/>
            <a:ext cx="17970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5608" name="Line 16"/>
          <p:cNvSpPr>
            <a:spLocks noChangeShapeType="1"/>
          </p:cNvSpPr>
          <p:nvPr/>
        </p:nvSpPr>
        <p:spPr bwMode="auto">
          <a:xfrm>
            <a:off x="2743200" y="2917825"/>
            <a:ext cx="1797050" cy="0"/>
          </a:xfrm>
          <a:prstGeom prst="line">
            <a:avLst/>
          </a:prstGeom>
          <a:noFill/>
          <a:ln w="57150">
            <a:solidFill>
              <a:srgbClr val="0033CC"/>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5609" name="Text Box 17"/>
          <p:cNvSpPr txBox="1">
            <a:spLocks noChangeArrowheads="1"/>
          </p:cNvSpPr>
          <p:nvPr/>
        </p:nvSpPr>
        <p:spPr bwMode="auto">
          <a:xfrm>
            <a:off x="3821113" y="1360489"/>
            <a:ext cx="1077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000" b="1">
                <a:solidFill>
                  <a:prstClr val="black"/>
                </a:solidFill>
                <a:latin typeface="Arial" panose="020B0604020202020204" pitchFamily="34" charset="0"/>
              </a:rPr>
              <a:t>MASK</a:t>
            </a:r>
          </a:p>
        </p:txBody>
      </p:sp>
      <p:sp>
        <p:nvSpPr>
          <p:cNvPr id="25610" name="Line 18"/>
          <p:cNvSpPr>
            <a:spLocks noChangeShapeType="1"/>
          </p:cNvSpPr>
          <p:nvPr/>
        </p:nvSpPr>
        <p:spPr bwMode="auto">
          <a:xfrm>
            <a:off x="4495801" y="1665288"/>
            <a:ext cx="188913" cy="2349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5611" name="Text Box 19"/>
          <p:cNvSpPr txBox="1">
            <a:spLocks noChangeArrowheads="1"/>
          </p:cNvSpPr>
          <p:nvPr/>
        </p:nvSpPr>
        <p:spPr bwMode="auto">
          <a:xfrm>
            <a:off x="5475288" y="1419226"/>
            <a:ext cx="13065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000" b="1">
                <a:solidFill>
                  <a:prstClr val="black"/>
                </a:solidFill>
                <a:latin typeface="Arial" panose="020B0604020202020204" pitchFamily="34" charset="0"/>
              </a:rPr>
              <a:t>WAFER</a:t>
            </a:r>
          </a:p>
        </p:txBody>
      </p:sp>
      <p:sp>
        <p:nvSpPr>
          <p:cNvPr id="25612" name="Line 20"/>
          <p:cNvSpPr>
            <a:spLocks noChangeShapeType="1"/>
          </p:cNvSpPr>
          <p:nvPr/>
        </p:nvSpPr>
        <p:spPr bwMode="auto">
          <a:xfrm flipH="1">
            <a:off x="5735638" y="1763714"/>
            <a:ext cx="360362" cy="206375"/>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5613" name="Text Box 21"/>
          <p:cNvSpPr txBox="1">
            <a:spLocks noChangeArrowheads="1"/>
          </p:cNvSpPr>
          <p:nvPr/>
        </p:nvSpPr>
        <p:spPr bwMode="auto">
          <a:xfrm>
            <a:off x="4611688" y="1143001"/>
            <a:ext cx="133191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000" b="1">
                <a:solidFill>
                  <a:prstClr val="black"/>
                </a:solidFill>
                <a:latin typeface="Arial" panose="020B0604020202020204" pitchFamily="34" charset="0"/>
              </a:rPr>
              <a:t>RESIST</a:t>
            </a:r>
          </a:p>
        </p:txBody>
      </p:sp>
      <p:sp>
        <p:nvSpPr>
          <p:cNvPr id="25614" name="Line 22"/>
          <p:cNvSpPr>
            <a:spLocks noChangeShapeType="1"/>
          </p:cNvSpPr>
          <p:nvPr/>
        </p:nvSpPr>
        <p:spPr bwMode="auto">
          <a:xfrm>
            <a:off x="5181600" y="1487488"/>
            <a:ext cx="0" cy="41275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
        <p:nvSpPr>
          <p:cNvPr id="25615" name="Text Box 24"/>
          <p:cNvSpPr txBox="1">
            <a:spLocks noChangeArrowheads="1"/>
          </p:cNvSpPr>
          <p:nvPr/>
        </p:nvSpPr>
        <p:spPr bwMode="auto">
          <a:xfrm>
            <a:off x="6477000" y="3581400"/>
            <a:ext cx="41148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65000"/>
              </a:lnSpc>
              <a:spcBef>
                <a:spcPct val="50000"/>
              </a:spcBef>
              <a:buClr>
                <a:srgbClr val="669900"/>
              </a:buClr>
              <a:buSzPct val="125000"/>
              <a:buFont typeface="Wingdings" panose="05000000000000000000" pitchFamily="2" charset="2"/>
              <a:buChar char="§"/>
            </a:pPr>
            <a:r>
              <a:rPr lang="en-US" altLang="en-US" sz="2000" b="1">
                <a:solidFill>
                  <a:prstClr val="black"/>
                </a:solidFill>
                <a:latin typeface="Arial" panose="020B0604020202020204" pitchFamily="34" charset="0"/>
              </a:rPr>
              <a:t> Modulation of the mask is ?</a:t>
            </a:r>
          </a:p>
          <a:p>
            <a:pPr eaLnBrk="1" hangingPunct="1">
              <a:lnSpc>
                <a:spcPct val="65000"/>
              </a:lnSpc>
              <a:spcBef>
                <a:spcPct val="50000"/>
              </a:spcBef>
              <a:buClr>
                <a:srgbClr val="669900"/>
              </a:buClr>
              <a:buSzPct val="125000"/>
              <a:buFont typeface="Wingdings" panose="05000000000000000000" pitchFamily="2" charset="2"/>
              <a:buChar char="§"/>
            </a:pPr>
            <a:r>
              <a:rPr lang="en-US" altLang="en-US" sz="2000" b="1">
                <a:solidFill>
                  <a:prstClr val="black"/>
                </a:solidFill>
                <a:latin typeface="Arial" panose="020B0604020202020204" pitchFamily="34" charset="0"/>
              </a:rPr>
              <a:t> Modulation of the image is ?</a:t>
            </a:r>
          </a:p>
        </p:txBody>
      </p:sp>
      <p:grpSp>
        <p:nvGrpSpPr>
          <p:cNvPr id="25616" name="Group 34"/>
          <p:cNvGrpSpPr>
            <a:grpSpLocks/>
          </p:cNvGrpSpPr>
          <p:nvPr/>
        </p:nvGrpSpPr>
        <p:grpSpPr bwMode="auto">
          <a:xfrm>
            <a:off x="4495800" y="1970088"/>
            <a:ext cx="1143000" cy="3941762"/>
            <a:chOff x="2688" y="829"/>
            <a:chExt cx="720" cy="2647"/>
          </a:xfrm>
        </p:grpSpPr>
        <p:sp>
          <p:nvSpPr>
            <p:cNvPr id="25626" name="Rectangle 9"/>
            <p:cNvSpPr>
              <a:spLocks noChangeArrowheads="1"/>
            </p:cNvSpPr>
            <p:nvPr/>
          </p:nvSpPr>
          <p:spPr bwMode="auto">
            <a:xfrm>
              <a:off x="3272" y="829"/>
              <a:ext cx="136" cy="2647"/>
            </a:xfrm>
            <a:prstGeom prst="rect">
              <a:avLst/>
            </a:prstGeom>
            <a:solidFill>
              <a:schemeClr val="folHlink"/>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endParaRPr lang="en-US" altLang="en-US" sz="2400">
                <a:solidFill>
                  <a:prstClr val="black"/>
                </a:solidFill>
              </a:endParaRPr>
            </a:p>
          </p:txBody>
        </p:sp>
        <p:sp>
          <p:nvSpPr>
            <p:cNvPr id="25627" name="Rectangle 10"/>
            <p:cNvSpPr>
              <a:spLocks noChangeArrowheads="1"/>
            </p:cNvSpPr>
            <p:nvPr/>
          </p:nvSpPr>
          <p:spPr bwMode="auto">
            <a:xfrm>
              <a:off x="2988" y="829"/>
              <a:ext cx="276" cy="2647"/>
            </a:xfrm>
            <a:prstGeom prst="rect">
              <a:avLst/>
            </a:prstGeom>
            <a:solidFill>
              <a:srgbClr val="669900"/>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2000">
                <a:solidFill>
                  <a:prstClr val="black"/>
                </a:solidFill>
                <a:latin typeface="Arial" panose="020B0604020202020204" pitchFamily="34" charset="0"/>
              </a:endParaRPr>
            </a:p>
          </p:txBody>
        </p:sp>
        <p:sp>
          <p:nvSpPr>
            <p:cNvPr id="25628" name="Rectangle 26"/>
            <p:cNvSpPr>
              <a:spLocks noChangeArrowheads="1"/>
            </p:cNvSpPr>
            <p:nvPr/>
          </p:nvSpPr>
          <p:spPr bwMode="auto">
            <a:xfrm>
              <a:off x="2688" y="836"/>
              <a:ext cx="240" cy="264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endParaRPr lang="en-US" altLang="en-US" sz="2400">
                <a:solidFill>
                  <a:prstClr val="black"/>
                </a:solidFill>
              </a:endParaRPr>
            </a:p>
          </p:txBody>
        </p:sp>
        <p:sp>
          <p:nvSpPr>
            <p:cNvPr id="25629" name="Rectangle 27"/>
            <p:cNvSpPr>
              <a:spLocks noChangeArrowheads="1"/>
            </p:cNvSpPr>
            <p:nvPr/>
          </p:nvSpPr>
          <p:spPr bwMode="auto">
            <a:xfrm>
              <a:off x="2928" y="2478"/>
              <a:ext cx="48" cy="576"/>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2000">
                <a:solidFill>
                  <a:prstClr val="black"/>
                </a:solidFill>
                <a:latin typeface="Arial" panose="020B0604020202020204" pitchFamily="34" charset="0"/>
              </a:endParaRPr>
            </a:p>
          </p:txBody>
        </p:sp>
        <p:sp>
          <p:nvSpPr>
            <p:cNvPr id="25630" name="Rectangle 28"/>
            <p:cNvSpPr>
              <a:spLocks noChangeArrowheads="1"/>
            </p:cNvSpPr>
            <p:nvPr/>
          </p:nvSpPr>
          <p:spPr bwMode="auto">
            <a:xfrm>
              <a:off x="2928" y="1326"/>
              <a:ext cx="48" cy="576"/>
            </a:xfrm>
            <a:prstGeom prst="rect">
              <a:avLst/>
            </a:prstGeom>
            <a:solidFill>
              <a:schemeClr val="tx1"/>
            </a:solidFill>
            <a:ln w="9525">
              <a:solidFill>
                <a:schemeClr val="tx1"/>
              </a:solidFill>
              <a:miter lim="800000"/>
              <a:headEnd/>
              <a:tailEnd/>
            </a:ln>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2000">
                <a:solidFill>
                  <a:prstClr val="black"/>
                </a:solidFill>
                <a:latin typeface="Arial" panose="020B0604020202020204" pitchFamily="34" charset="0"/>
              </a:endParaRPr>
            </a:p>
          </p:txBody>
        </p:sp>
        <p:sp>
          <p:nvSpPr>
            <p:cNvPr id="25631" name="Line 31"/>
            <p:cNvSpPr>
              <a:spLocks noChangeShapeType="1"/>
            </p:cNvSpPr>
            <p:nvPr/>
          </p:nvSpPr>
          <p:spPr bwMode="auto">
            <a:xfrm flipV="1">
              <a:off x="2688" y="836"/>
              <a:ext cx="0" cy="264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grpSp>
      <p:sp>
        <p:nvSpPr>
          <p:cNvPr id="25617" name="Rectangle 33"/>
          <p:cNvSpPr>
            <a:spLocks noChangeArrowheads="1"/>
          </p:cNvSpPr>
          <p:nvPr/>
        </p:nvSpPr>
        <p:spPr bwMode="auto">
          <a:xfrm>
            <a:off x="2362200" y="-762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algn="ctr" eaLnBrk="1" hangingPunct="1">
              <a:spcBef>
                <a:spcPct val="0"/>
              </a:spcBef>
              <a:buNone/>
            </a:pPr>
            <a:r>
              <a:rPr lang="en-US" altLang="en-US" sz="3600" b="1" dirty="0">
                <a:solidFill>
                  <a:srgbClr val="000099"/>
                </a:solidFill>
                <a:latin typeface="Arial" panose="020B0604020202020204" pitchFamily="34" charset="0"/>
              </a:rPr>
              <a:t>Modulation in Contact Printing</a:t>
            </a:r>
          </a:p>
        </p:txBody>
      </p:sp>
      <p:sp>
        <p:nvSpPr>
          <p:cNvPr id="8227" name="Text Box 35"/>
          <p:cNvSpPr txBox="1">
            <a:spLocks noChangeArrowheads="1"/>
          </p:cNvSpPr>
          <p:nvPr/>
        </p:nvSpPr>
        <p:spPr bwMode="auto">
          <a:xfrm>
            <a:off x="9953625" y="3429000"/>
            <a:ext cx="381000" cy="406400"/>
          </a:xfrm>
          <a:prstGeom prst="rect">
            <a:avLst/>
          </a:prstGeom>
          <a:solidFill>
            <a:srgbClr val="FFFF66"/>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000">
                <a:solidFill>
                  <a:prstClr val="black"/>
                </a:solidFill>
                <a:latin typeface="Arial" panose="020B0604020202020204" pitchFamily="34" charset="0"/>
              </a:rPr>
              <a:t>1</a:t>
            </a:r>
          </a:p>
        </p:txBody>
      </p:sp>
      <p:sp>
        <p:nvSpPr>
          <p:cNvPr id="8228" name="Text Box 36"/>
          <p:cNvSpPr txBox="1">
            <a:spLocks noChangeArrowheads="1"/>
          </p:cNvSpPr>
          <p:nvPr/>
        </p:nvSpPr>
        <p:spPr bwMode="auto">
          <a:xfrm>
            <a:off x="10058400" y="3860800"/>
            <a:ext cx="533400" cy="406400"/>
          </a:xfrm>
          <a:prstGeom prst="rect">
            <a:avLst/>
          </a:prstGeom>
          <a:solidFill>
            <a:srgbClr val="FFFF66"/>
          </a:solidFill>
          <a:ln w="9525">
            <a:solidFill>
              <a:schemeClr val="tx1"/>
            </a:solidFill>
            <a:miter lim="800000"/>
            <a:headEnd/>
            <a:tailEnd/>
          </a:ln>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2000">
                <a:solidFill>
                  <a:prstClr val="black"/>
                </a:solidFill>
                <a:latin typeface="Arial" panose="020B0604020202020204" pitchFamily="34" charset="0"/>
                <a:cs typeface="Arial" panose="020B0604020202020204" pitchFamily="34" charset="0"/>
              </a:rPr>
              <a:t>~</a:t>
            </a:r>
            <a:r>
              <a:rPr lang="en-US" altLang="en-US" sz="2000">
                <a:solidFill>
                  <a:prstClr val="black"/>
                </a:solidFill>
                <a:latin typeface="Arial" panose="020B0604020202020204" pitchFamily="34" charset="0"/>
              </a:rPr>
              <a:t>1</a:t>
            </a:r>
          </a:p>
        </p:txBody>
      </p:sp>
      <p:sp>
        <p:nvSpPr>
          <p:cNvPr id="25620" name="Text Box 37"/>
          <p:cNvSpPr txBox="1">
            <a:spLocks noChangeArrowheads="1"/>
          </p:cNvSpPr>
          <p:nvPr/>
        </p:nvSpPr>
        <p:spPr bwMode="auto">
          <a:xfrm>
            <a:off x="6689726" y="4354514"/>
            <a:ext cx="35210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2000">
              <a:solidFill>
                <a:prstClr val="black"/>
              </a:solidFill>
              <a:latin typeface="Arial" panose="020B0604020202020204" pitchFamily="34" charset="0"/>
            </a:endParaRPr>
          </a:p>
        </p:txBody>
      </p:sp>
      <p:sp>
        <p:nvSpPr>
          <p:cNvPr id="8231" name="Rectangle 39"/>
          <p:cNvSpPr>
            <a:spLocks noChangeArrowheads="1"/>
          </p:cNvSpPr>
          <p:nvPr/>
        </p:nvSpPr>
        <p:spPr bwMode="auto">
          <a:xfrm>
            <a:off x="6248401" y="4572001"/>
            <a:ext cx="4308475" cy="466725"/>
          </a:xfrm>
          <a:prstGeom prst="rect">
            <a:avLst/>
          </a:prstGeom>
          <a:solidFill>
            <a:srgbClr val="0000FF"/>
          </a:solidFill>
          <a:ln w="9525">
            <a:solidFill>
              <a:schemeClr val="tx1"/>
            </a:solidFill>
            <a:miter lim="800000"/>
            <a:headEnd/>
            <a:tailEnd/>
          </a:ln>
        </p:spPr>
        <p:txBody>
          <a:bodyPr wrap="none">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r>
              <a:rPr lang="en-US" altLang="en-US" sz="2400" b="1">
                <a:solidFill>
                  <a:srgbClr val="FFFF00"/>
                </a:solidFill>
                <a:latin typeface="Arial" panose="020B0604020202020204" pitchFamily="34" charset="0"/>
              </a:rPr>
              <a:t>The image is almost perfect!</a:t>
            </a:r>
          </a:p>
        </p:txBody>
      </p:sp>
      <p:sp>
        <p:nvSpPr>
          <p:cNvPr id="25622" name="Rectangle 3"/>
          <p:cNvSpPr>
            <a:spLocks noChangeArrowheads="1"/>
          </p:cNvSpPr>
          <p:nvPr/>
        </p:nvSpPr>
        <p:spPr bwMode="auto">
          <a:xfrm>
            <a:off x="6096000" y="1981200"/>
            <a:ext cx="4191000" cy="1066800"/>
          </a:xfrm>
          <a:prstGeom prst="rect">
            <a:avLst/>
          </a:prstGeom>
          <a:solidFill>
            <a:srgbClr val="FFCC99"/>
          </a:solidFill>
          <a:ln w="9525">
            <a:solidFill>
              <a:schemeClr val="tx1"/>
            </a:solidFill>
            <a:miter lim="800000"/>
            <a:headEnd/>
            <a:tailEnd/>
          </a:ln>
          <a:effectLst>
            <a:outerShdw dist="107763" dir="2700000" algn="ctr" rotWithShape="0">
              <a:schemeClr val="bg2"/>
            </a:outerShdw>
          </a:effectLst>
        </p:spPr>
        <p:txBody>
          <a:bodyPr wrap="none" anchor="ct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0"/>
              </a:spcBef>
              <a:buNone/>
            </a:pPr>
            <a:endParaRPr lang="en-US" altLang="en-US" sz="2000">
              <a:solidFill>
                <a:prstClr val="black"/>
              </a:solidFill>
              <a:latin typeface="Arial" panose="020B0604020202020204" pitchFamily="34" charset="0"/>
            </a:endParaRPr>
          </a:p>
        </p:txBody>
      </p:sp>
      <p:sp>
        <p:nvSpPr>
          <p:cNvPr id="25623" name="Text Box 4"/>
          <p:cNvSpPr txBox="1">
            <a:spLocks noChangeArrowheads="1"/>
          </p:cNvSpPr>
          <p:nvPr/>
        </p:nvSpPr>
        <p:spPr bwMode="auto">
          <a:xfrm>
            <a:off x="8156575" y="2057400"/>
            <a:ext cx="1917700" cy="79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lnSpc>
                <a:spcPct val="70000"/>
              </a:lnSpc>
              <a:spcBef>
                <a:spcPct val="50000"/>
              </a:spcBef>
              <a:buNone/>
            </a:pPr>
            <a:r>
              <a:rPr lang="en-US" altLang="en-US" sz="2400" b="1">
                <a:solidFill>
                  <a:prstClr val="black"/>
                </a:solidFill>
              </a:rPr>
              <a:t>I</a:t>
            </a:r>
            <a:r>
              <a:rPr lang="en-US" altLang="en-US" sz="2800" b="1" baseline="-25000">
                <a:solidFill>
                  <a:prstClr val="black"/>
                </a:solidFill>
              </a:rPr>
              <a:t>max</a:t>
            </a:r>
            <a:r>
              <a:rPr lang="en-US" altLang="en-US" sz="2400" b="1" baseline="-25000">
                <a:solidFill>
                  <a:prstClr val="black"/>
                </a:solidFill>
              </a:rPr>
              <a:t> </a:t>
            </a:r>
            <a:r>
              <a:rPr lang="en-US" altLang="en-US" sz="1800" b="1">
                <a:solidFill>
                  <a:prstClr val="black"/>
                </a:solidFill>
              </a:rPr>
              <a:t>–</a:t>
            </a:r>
            <a:r>
              <a:rPr lang="en-US" altLang="en-US" sz="2400" b="1">
                <a:solidFill>
                  <a:prstClr val="black"/>
                </a:solidFill>
              </a:rPr>
              <a:t> I</a:t>
            </a:r>
            <a:r>
              <a:rPr lang="en-US" altLang="en-US" sz="2800" b="1" baseline="-25000">
                <a:solidFill>
                  <a:prstClr val="black"/>
                </a:solidFill>
              </a:rPr>
              <a:t>min</a:t>
            </a:r>
          </a:p>
          <a:p>
            <a:pPr eaLnBrk="1" hangingPunct="1">
              <a:lnSpc>
                <a:spcPct val="70000"/>
              </a:lnSpc>
              <a:spcBef>
                <a:spcPct val="50000"/>
              </a:spcBef>
              <a:buNone/>
            </a:pPr>
            <a:r>
              <a:rPr lang="en-US" altLang="en-US" sz="2400" b="1">
                <a:solidFill>
                  <a:prstClr val="black"/>
                </a:solidFill>
              </a:rPr>
              <a:t>I</a:t>
            </a:r>
            <a:r>
              <a:rPr lang="en-US" altLang="en-US" sz="2800" b="1" baseline="-25000">
                <a:solidFill>
                  <a:prstClr val="black"/>
                </a:solidFill>
              </a:rPr>
              <a:t>max</a:t>
            </a:r>
            <a:r>
              <a:rPr lang="en-US" altLang="en-US" sz="2400" b="1" baseline="-25000">
                <a:solidFill>
                  <a:prstClr val="black"/>
                </a:solidFill>
              </a:rPr>
              <a:t> </a:t>
            </a:r>
            <a:r>
              <a:rPr lang="en-US" altLang="en-US" sz="1800" b="1">
                <a:solidFill>
                  <a:prstClr val="black"/>
                </a:solidFill>
              </a:rPr>
              <a:t>+</a:t>
            </a:r>
            <a:r>
              <a:rPr lang="en-US" altLang="en-US" sz="2400" b="1">
                <a:solidFill>
                  <a:prstClr val="black"/>
                </a:solidFill>
              </a:rPr>
              <a:t> I</a:t>
            </a:r>
            <a:r>
              <a:rPr lang="en-US" altLang="en-US" sz="2800" b="1" baseline="-25000">
                <a:solidFill>
                  <a:prstClr val="black"/>
                </a:solidFill>
              </a:rPr>
              <a:t>min</a:t>
            </a:r>
          </a:p>
        </p:txBody>
      </p:sp>
      <p:sp>
        <p:nvSpPr>
          <p:cNvPr id="25624" name="Text Box 6"/>
          <p:cNvSpPr txBox="1">
            <a:spLocks noChangeArrowheads="1"/>
          </p:cNvSpPr>
          <p:nvPr/>
        </p:nvSpPr>
        <p:spPr bwMode="auto">
          <a:xfrm>
            <a:off x="6172200" y="2309813"/>
            <a:ext cx="2344738"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sz="3200">
                <a:solidFill>
                  <a:schemeClr val="tx1"/>
                </a:solidFill>
                <a:latin typeface="Times New Roman" panose="02020603050405020304" pitchFamily="18" charset="0"/>
              </a:defRPr>
            </a:lvl1pPr>
            <a:lvl2pPr marL="742950" indent="-285750" eaLnBrk="0" hangingPunct="0">
              <a:spcBef>
                <a:spcPct val="20000"/>
              </a:spcBef>
              <a:buChar char="–"/>
              <a:defRPr sz="2800">
                <a:solidFill>
                  <a:schemeClr val="tx1"/>
                </a:solidFill>
                <a:latin typeface="Times New Roman" panose="02020603050405020304" pitchFamily="18" charset="0"/>
              </a:defRPr>
            </a:lvl2pPr>
            <a:lvl3pPr marL="1143000" indent="-228600" eaLnBrk="0" hangingPunct="0">
              <a:spcBef>
                <a:spcPct val="20000"/>
              </a:spcBef>
              <a:buChar char="•"/>
              <a:defRPr sz="2400">
                <a:solidFill>
                  <a:schemeClr val="tx1"/>
                </a:solidFill>
                <a:latin typeface="Times New Roman" panose="02020603050405020304" pitchFamily="18" charset="0"/>
              </a:defRPr>
            </a:lvl3pPr>
            <a:lvl4pPr marL="1600200" indent="-228600" eaLnBrk="0" hangingPunct="0">
              <a:spcBef>
                <a:spcPct val="20000"/>
              </a:spcBef>
              <a:buChar char="–"/>
              <a:defRPr sz="2000">
                <a:solidFill>
                  <a:schemeClr val="tx1"/>
                </a:solidFill>
                <a:latin typeface="Times New Roman" panose="02020603050405020304" pitchFamily="18" charset="0"/>
              </a:defRPr>
            </a:lvl4pPr>
            <a:lvl5pPr marL="2057400" indent="-228600" eaLnBrk="0" hangingPunct="0">
              <a:spcBef>
                <a:spcPct val="20000"/>
              </a:spcBef>
              <a:buChar char="»"/>
              <a:defRPr sz="2000">
                <a:solidFill>
                  <a:schemeClr val="tx1"/>
                </a:solidFill>
                <a:latin typeface="Times New Roman" panose="02020603050405020304" pitchFamily="18" charset="0"/>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defRPr>
            </a:lvl9pPr>
          </a:lstStyle>
          <a:p>
            <a:pPr eaLnBrk="1" hangingPunct="1">
              <a:spcBef>
                <a:spcPct val="50000"/>
              </a:spcBef>
              <a:buNone/>
            </a:pPr>
            <a:r>
              <a:rPr lang="en-US" altLang="en-US" sz="1800" b="1">
                <a:solidFill>
                  <a:prstClr val="black"/>
                </a:solidFill>
              </a:rPr>
              <a:t>MODULATION = </a:t>
            </a:r>
          </a:p>
        </p:txBody>
      </p:sp>
      <p:sp>
        <p:nvSpPr>
          <p:cNvPr id="25625" name="Line 7"/>
          <p:cNvSpPr>
            <a:spLocks noChangeShapeType="1"/>
          </p:cNvSpPr>
          <p:nvPr/>
        </p:nvSpPr>
        <p:spPr bwMode="auto">
          <a:xfrm>
            <a:off x="8245476" y="2462213"/>
            <a:ext cx="1279525"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solidFill>
                <a:prstClr val="black"/>
              </a:solidFill>
              <a:latin typeface="Calibri" panose="020F0502020204030204"/>
            </a:endParaRPr>
          </a:p>
        </p:txBody>
      </p:sp>
    </p:spTree>
    <p:extLst>
      <p:ext uri="{BB962C8B-B14F-4D97-AF65-F5344CB8AC3E}">
        <p14:creationId xmlns:p14="http://schemas.microsoft.com/office/powerpoint/2010/main" val="290815702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22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2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27" grpId="0" animBg="1"/>
      <p:bldP spid="8228" grpId="0" animBg="1"/>
      <p:bldP spid="823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707" y="178552"/>
            <a:ext cx="11137900" cy="593725"/>
          </a:xfrm>
        </p:spPr>
        <p:txBody>
          <a:bodyPr/>
          <a:lstStyle/>
          <a:p>
            <a:r>
              <a:rPr lang="en-US" dirty="0" smtClean="0"/>
              <a:t>Mask Aligner</a:t>
            </a:r>
            <a:endParaRPr lang="en-US" dirty="0"/>
          </a:p>
        </p:txBody>
      </p:sp>
      <p:pic>
        <p:nvPicPr>
          <p:cNvPr id="4" name="Picture 3"/>
          <p:cNvPicPr>
            <a:picLocks noChangeAspect="1"/>
          </p:cNvPicPr>
          <p:nvPr/>
        </p:nvPicPr>
        <p:blipFill>
          <a:blip r:embed="rId2"/>
          <a:stretch>
            <a:fillRect/>
          </a:stretch>
        </p:blipFill>
        <p:spPr>
          <a:xfrm>
            <a:off x="2855139" y="900615"/>
            <a:ext cx="6906305" cy="5821028"/>
          </a:xfrm>
          <a:prstGeom prst="rect">
            <a:avLst/>
          </a:prstGeom>
        </p:spPr>
      </p:pic>
    </p:spTree>
    <p:extLst>
      <p:ext uri="{BB962C8B-B14F-4D97-AF65-F5344CB8AC3E}">
        <p14:creationId xmlns:p14="http://schemas.microsoft.com/office/powerpoint/2010/main" val="3761812028"/>
      </p:ext>
    </p:extLst>
  </p:cSld>
  <p:clrMapOvr>
    <a:masterClrMapping/>
  </p:clrMapOvr>
  <p:transition>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drjeffsoftware.com/uploads/3/4/7/5/34759878/46053_orig.jpg"/>
          <p:cNvPicPr>
            <a:picLocks noChangeAspect="1" noChangeArrowheads="1"/>
          </p:cNvPicPr>
          <p:nvPr/>
        </p:nvPicPr>
        <p:blipFill rotWithShape="1">
          <a:blip r:embed="rId2">
            <a:extLst>
              <a:ext uri="{28A0092B-C50C-407E-A947-70E740481C1C}">
                <a14:useLocalDpi xmlns:a14="http://schemas.microsoft.com/office/drawing/2010/main" val="0"/>
              </a:ext>
            </a:extLst>
          </a:blip>
          <a:srcRect t="12324" b="13943"/>
          <a:stretch/>
        </p:blipFill>
        <p:spPr bwMode="auto">
          <a:xfrm>
            <a:off x="2928757" y="56207"/>
            <a:ext cx="9123335" cy="672684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026045" y="314793"/>
            <a:ext cx="4781863" cy="646331"/>
          </a:xfrm>
          <a:prstGeom prst="rect">
            <a:avLst/>
          </a:prstGeom>
          <a:noFill/>
        </p:spPr>
        <p:txBody>
          <a:bodyPr wrap="square" rtlCol="0">
            <a:spAutoFit/>
          </a:bodyPr>
          <a:lstStyle/>
          <a:p>
            <a:r>
              <a:rPr lang="en-US" sz="3600" dirty="0" err="1" smtClean="0">
                <a:solidFill>
                  <a:schemeClr val="bg1"/>
                </a:solidFill>
              </a:rPr>
              <a:t>Rubylith</a:t>
            </a:r>
            <a:r>
              <a:rPr lang="en-US" sz="3600" dirty="0" smtClean="0">
                <a:solidFill>
                  <a:schemeClr val="bg1"/>
                </a:solidFill>
              </a:rPr>
              <a:t> Mask Making</a:t>
            </a:r>
            <a:endParaRPr lang="en-US" sz="3600" dirty="0">
              <a:solidFill>
                <a:schemeClr val="bg1"/>
              </a:solidFill>
            </a:endParaRPr>
          </a:p>
        </p:txBody>
      </p:sp>
      <p:pic>
        <p:nvPicPr>
          <p:cNvPr id="3" name="Picture 2"/>
          <p:cNvPicPr>
            <a:picLocks noChangeAspect="1"/>
          </p:cNvPicPr>
          <p:nvPr/>
        </p:nvPicPr>
        <p:blipFill>
          <a:blip r:embed="rId3"/>
          <a:stretch>
            <a:fillRect/>
          </a:stretch>
        </p:blipFill>
        <p:spPr>
          <a:xfrm>
            <a:off x="68786" y="435333"/>
            <a:ext cx="2622654" cy="2622654"/>
          </a:xfrm>
          <a:prstGeom prst="rect">
            <a:avLst/>
          </a:prstGeo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49235" y="3057987"/>
            <a:ext cx="2660863" cy="2473377"/>
          </a:xfrm>
          <a:prstGeom prst="rect">
            <a:avLst/>
          </a:prstGeom>
        </p:spPr>
      </p:pic>
    </p:spTree>
    <p:extLst>
      <p:ext uri="{BB962C8B-B14F-4D97-AF65-F5344CB8AC3E}">
        <p14:creationId xmlns:p14="http://schemas.microsoft.com/office/powerpoint/2010/main" val="683517138"/>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964" y="160421"/>
            <a:ext cx="11137900" cy="593725"/>
          </a:xfrm>
        </p:spPr>
        <p:txBody>
          <a:bodyPr/>
          <a:lstStyle/>
          <a:p>
            <a:r>
              <a:rPr lang="en-US" dirty="0" err="1" smtClean="0"/>
              <a:t>Rubylith</a:t>
            </a:r>
            <a:r>
              <a:rPr lang="en-US" dirty="0" smtClean="0"/>
              <a:t> Mask Making</a:t>
            </a:r>
            <a:endParaRPr lang="en-US" dirty="0"/>
          </a:p>
        </p:txBody>
      </p:sp>
      <p:pic>
        <p:nvPicPr>
          <p:cNvPr id="4" name="Picture 3"/>
          <p:cNvPicPr>
            <a:picLocks noChangeAspect="1"/>
          </p:cNvPicPr>
          <p:nvPr/>
        </p:nvPicPr>
        <p:blipFill>
          <a:blip r:embed="rId2"/>
          <a:stretch>
            <a:fillRect/>
          </a:stretch>
        </p:blipFill>
        <p:spPr>
          <a:xfrm>
            <a:off x="966536" y="947686"/>
            <a:ext cx="5396966" cy="5396966"/>
          </a:xfrm>
          <a:prstGeom prst="rect">
            <a:avLst/>
          </a:prstGeom>
        </p:spPr>
      </p:pic>
      <p:pic>
        <p:nvPicPr>
          <p:cNvPr id="7" name="Picture 6"/>
          <p:cNvPicPr>
            <a:picLocks noChangeAspect="1"/>
          </p:cNvPicPr>
          <p:nvPr/>
        </p:nvPicPr>
        <p:blipFill>
          <a:blip r:embed="rId3"/>
          <a:stretch>
            <a:fillRect/>
          </a:stretch>
        </p:blipFill>
        <p:spPr>
          <a:xfrm>
            <a:off x="7017940" y="947686"/>
            <a:ext cx="3706689" cy="5572227"/>
          </a:xfrm>
          <a:prstGeom prst="rect">
            <a:avLst/>
          </a:prstGeom>
        </p:spPr>
      </p:pic>
    </p:spTree>
    <p:extLst>
      <p:ext uri="{BB962C8B-B14F-4D97-AF65-F5344CB8AC3E}">
        <p14:creationId xmlns:p14="http://schemas.microsoft.com/office/powerpoint/2010/main" val="168044006"/>
      </p:ext>
    </p:extLst>
  </p:cSld>
  <p:clrMapOvr>
    <a:masterClrMapping/>
  </p:clrMapOvr>
  <p:transition>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700" y="84083"/>
            <a:ext cx="11137900" cy="593725"/>
          </a:xfrm>
        </p:spPr>
        <p:txBody>
          <a:bodyPr/>
          <a:lstStyle/>
          <a:p>
            <a:r>
              <a:rPr lang="en-US" dirty="0" smtClean="0"/>
              <a:t>Course Information</a:t>
            </a:r>
            <a:endParaRPr lang="en-US" dirty="0"/>
          </a:p>
        </p:txBody>
      </p:sp>
      <p:sp>
        <p:nvSpPr>
          <p:cNvPr id="3" name="Content Placeholder 2"/>
          <p:cNvSpPr>
            <a:spLocks noGrp="1"/>
          </p:cNvSpPr>
          <p:nvPr>
            <p:ph idx="1"/>
          </p:nvPr>
        </p:nvSpPr>
        <p:spPr>
          <a:xfrm>
            <a:off x="1534510" y="893378"/>
            <a:ext cx="9375228" cy="5964621"/>
          </a:xfrm>
        </p:spPr>
        <p:txBody>
          <a:bodyPr>
            <a:normAutofit fontScale="70000" lnSpcReduction="20000"/>
          </a:bodyPr>
          <a:lstStyle/>
          <a:p>
            <a:r>
              <a:rPr lang="en-US" dirty="0" smtClean="0"/>
              <a:t>Note the dates of the exams. </a:t>
            </a:r>
            <a:r>
              <a:rPr lang="en-US" dirty="0"/>
              <a:t> </a:t>
            </a:r>
            <a:r>
              <a:rPr lang="en-US" dirty="0" smtClean="0"/>
              <a:t>If you miss an exam that will be your dropped score.  There is really no way to make up these exams.  </a:t>
            </a:r>
          </a:p>
          <a:p>
            <a:endParaRPr lang="en-US" dirty="0" smtClean="0"/>
          </a:p>
          <a:p>
            <a:r>
              <a:rPr lang="en-US" dirty="0" smtClean="0"/>
              <a:t>Students </a:t>
            </a:r>
            <a:r>
              <a:rPr lang="en-US" dirty="0"/>
              <a:t>with disabilities may request appropriate academic accommodations from the Division of Diversity and Community Engagement, Services for Students with Disabilities, 512-471-6259, </a:t>
            </a:r>
            <a:r>
              <a:rPr lang="en-US" u="sng" dirty="0">
                <a:hlinkClick r:id="rId2"/>
              </a:rPr>
              <a:t>http://diversity.utexas.edu/disability</a:t>
            </a:r>
            <a:r>
              <a:rPr lang="en-US" u="sng" dirty="0" smtClean="0">
                <a:hlinkClick r:id="rId2"/>
              </a:rPr>
              <a:t>/</a:t>
            </a:r>
            <a:endParaRPr lang="en-US" u="sng" dirty="0" smtClean="0"/>
          </a:p>
          <a:p>
            <a:endParaRPr lang="en-US" dirty="0" smtClean="0"/>
          </a:p>
          <a:p>
            <a:r>
              <a:rPr lang="en-US" dirty="0" smtClean="0"/>
              <a:t>Occupants </a:t>
            </a:r>
            <a:r>
              <a:rPr lang="en-US" dirty="0"/>
              <a:t>of buildings on The University of Texas at Austin campus are required to evacuate buildings when a fire alarm is activated. Alarm activation or announcement requires exiting and assembling </a:t>
            </a:r>
            <a:r>
              <a:rPr lang="en-US" dirty="0" smtClean="0"/>
              <a:t>outside and across the bridge to assemble between ECJ and RLM.</a:t>
            </a:r>
            <a:endParaRPr lang="en-US" dirty="0"/>
          </a:p>
          <a:p>
            <a:pPr lvl="1"/>
            <a:r>
              <a:rPr lang="en-US" dirty="0"/>
              <a:t>Familiarize yourself with all exit doors of each classroom and building you may occupy.  Remember that the nearest exit door may not be the one you used when entering the building.</a:t>
            </a:r>
          </a:p>
          <a:p>
            <a:pPr lvl="1"/>
            <a:r>
              <a:rPr lang="en-US" dirty="0"/>
              <a:t>Students requiring assistance in evacuation shall inform their instructor in writing during the first week of class.</a:t>
            </a:r>
          </a:p>
          <a:p>
            <a:pPr lvl="1"/>
            <a:r>
              <a:rPr lang="en-US" dirty="0" smtClean="0"/>
              <a:t>Do </a:t>
            </a:r>
            <a:r>
              <a:rPr lang="en-US" dirty="0"/>
              <a:t>not re-enter a building unless given instructions by the following: Austin Fire Department, The University of Texas at Austin Police Department, or Fire Prevention Services office.</a:t>
            </a:r>
          </a:p>
          <a:p>
            <a:endParaRPr lang="en-US" dirty="0"/>
          </a:p>
          <a:p>
            <a:endParaRPr lang="en-US" dirty="0"/>
          </a:p>
        </p:txBody>
      </p:sp>
    </p:spTree>
    <p:extLst>
      <p:ext uri="{BB962C8B-B14F-4D97-AF65-F5344CB8AC3E}">
        <p14:creationId xmlns:p14="http://schemas.microsoft.com/office/powerpoint/2010/main" val="3397596755"/>
      </p:ext>
    </p:extLst>
  </p:cSld>
  <p:clrMapOvr>
    <a:masterClrMapping/>
  </p:clrMapOvr>
  <p:transition>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Grad Student Presentation</a:t>
            </a:r>
            <a:endParaRPr lang="en-US" dirty="0"/>
          </a:p>
        </p:txBody>
      </p:sp>
      <p:sp>
        <p:nvSpPr>
          <p:cNvPr id="3" name="Content Placeholder 2"/>
          <p:cNvSpPr>
            <a:spLocks noGrp="1"/>
          </p:cNvSpPr>
          <p:nvPr>
            <p:ph idx="1"/>
          </p:nvPr>
        </p:nvSpPr>
        <p:spPr>
          <a:xfrm>
            <a:off x="1168068" y="1447555"/>
            <a:ext cx="10363200" cy="4114800"/>
          </a:xfrm>
        </p:spPr>
        <p:txBody>
          <a:bodyPr/>
          <a:lstStyle/>
          <a:p>
            <a:r>
              <a:rPr lang="en-US" dirty="0" smtClean="0"/>
              <a:t>I will assign a topic and a date</a:t>
            </a:r>
          </a:p>
          <a:p>
            <a:pPr lvl="1"/>
            <a:r>
              <a:rPr lang="en-US" dirty="0" smtClean="0"/>
              <a:t>leading references will be provided</a:t>
            </a:r>
          </a:p>
          <a:p>
            <a:pPr lvl="1"/>
            <a:r>
              <a:rPr lang="en-US" dirty="0" smtClean="0"/>
              <a:t>Meet with me in advance to discuss the presentation</a:t>
            </a:r>
          </a:p>
          <a:p>
            <a:r>
              <a:rPr lang="en-US" dirty="0" smtClean="0"/>
              <a:t>Prepare a PowerPoint presentation</a:t>
            </a:r>
          </a:p>
          <a:p>
            <a:pPr lvl="1"/>
            <a:r>
              <a:rPr lang="en-US" dirty="0" smtClean="0"/>
              <a:t>I will provide copies of your presentation to the class</a:t>
            </a:r>
          </a:p>
          <a:p>
            <a:r>
              <a:rPr lang="en-US" dirty="0" smtClean="0"/>
              <a:t>Presentation should be 20 minutes plus questions</a:t>
            </a:r>
          </a:p>
          <a:p>
            <a:r>
              <a:rPr lang="en-US" dirty="0" smtClean="0"/>
              <a:t>Grading done by the students</a:t>
            </a:r>
          </a:p>
          <a:p>
            <a:r>
              <a:rPr lang="en-US" dirty="0" smtClean="0"/>
              <a:t>Please prepare 3x5 card</a:t>
            </a:r>
          </a:p>
          <a:p>
            <a:pPr marL="457188" lvl="1" indent="0">
              <a:buNone/>
            </a:pPr>
            <a:endParaRPr lang="en-US" dirty="0" smtClean="0"/>
          </a:p>
          <a:p>
            <a:pPr lvl="1"/>
            <a:endParaRPr lang="en-US" dirty="0"/>
          </a:p>
        </p:txBody>
      </p:sp>
    </p:spTree>
    <p:extLst>
      <p:ext uri="{BB962C8B-B14F-4D97-AF65-F5344CB8AC3E}">
        <p14:creationId xmlns:p14="http://schemas.microsoft.com/office/powerpoint/2010/main" val="2888295107"/>
      </p:ext>
    </p:extLst>
  </p:cSld>
  <p:clrMapOvr>
    <a:masterClrMapping/>
  </p:clrMapOvr>
  <p:transition>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4446168" y="202550"/>
            <a:ext cx="3826689" cy="646331"/>
          </a:xfrm>
          <a:prstGeom prst="rect">
            <a:avLst/>
          </a:prstGeom>
        </p:spPr>
        <p:txBody>
          <a:bodyPr wrap="none">
            <a:spAutoFit/>
          </a:bodyPr>
          <a:lstStyle/>
          <a:p>
            <a:r>
              <a:rPr lang="en-US" sz="3600" dirty="0">
                <a:solidFill>
                  <a:srgbClr val="3333FF"/>
                </a:solidFill>
                <a:latin typeface="Arial" panose="020B0604020202020204" pitchFamily="34" charset="0"/>
                <a:cs typeface="Arial" panose="020B0604020202020204" pitchFamily="34" charset="0"/>
              </a:rPr>
              <a:t>Evacuation Route</a:t>
            </a:r>
          </a:p>
        </p:txBody>
      </p:sp>
      <p:pic>
        <p:nvPicPr>
          <p:cNvPr id="2" name="Picture 1"/>
          <p:cNvPicPr>
            <a:picLocks noChangeAspect="1"/>
          </p:cNvPicPr>
          <p:nvPr/>
        </p:nvPicPr>
        <p:blipFill>
          <a:blip r:embed="rId2"/>
          <a:stretch>
            <a:fillRect/>
          </a:stretch>
        </p:blipFill>
        <p:spPr>
          <a:xfrm>
            <a:off x="1532021" y="951548"/>
            <a:ext cx="9163858" cy="5212078"/>
          </a:xfrm>
          <a:prstGeom prst="rect">
            <a:avLst/>
          </a:prstGeom>
        </p:spPr>
      </p:pic>
      <p:cxnSp>
        <p:nvCxnSpPr>
          <p:cNvPr id="10" name="Straight Arrow Connector 9"/>
          <p:cNvCxnSpPr/>
          <p:nvPr/>
        </p:nvCxnSpPr>
        <p:spPr>
          <a:xfrm>
            <a:off x="5534025" y="4482643"/>
            <a:ext cx="257175" cy="771525"/>
          </a:xfrm>
          <a:prstGeom prst="straightConnector1">
            <a:avLst/>
          </a:prstGeom>
          <a:ln w="79375">
            <a:solidFill>
              <a:srgbClr val="FFFF0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p:nvPicPr>
        <p:blipFill>
          <a:blip r:embed="rId3"/>
          <a:stretch>
            <a:fillRect/>
          </a:stretch>
        </p:blipFill>
        <p:spPr>
          <a:xfrm>
            <a:off x="5117658" y="4599262"/>
            <a:ext cx="1803588" cy="1326238"/>
          </a:xfrm>
          <a:prstGeom prst="rect">
            <a:avLst/>
          </a:prstGeom>
        </p:spPr>
      </p:pic>
      <p:cxnSp>
        <p:nvCxnSpPr>
          <p:cNvPr id="12" name="Straight Arrow Connector 11"/>
          <p:cNvCxnSpPr/>
          <p:nvPr/>
        </p:nvCxnSpPr>
        <p:spPr>
          <a:xfrm>
            <a:off x="4533900" y="4295775"/>
            <a:ext cx="1000125" cy="186868"/>
          </a:xfrm>
          <a:prstGeom prst="straightConnector1">
            <a:avLst/>
          </a:prstGeom>
          <a:ln w="79375">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2416795"/>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2" y="403860"/>
            <a:ext cx="11137900" cy="593725"/>
          </a:xfrm>
        </p:spPr>
        <p:txBody>
          <a:bodyPr/>
          <a:lstStyle/>
          <a:p>
            <a:r>
              <a:rPr lang="en-US" dirty="0" smtClean="0"/>
              <a:t>The  First Transistor 1948</a:t>
            </a:r>
            <a:endParaRPr lang="en-US" dirty="0"/>
          </a:p>
        </p:txBody>
      </p:sp>
      <p:pic>
        <p:nvPicPr>
          <p:cNvPr id="2050" name="Picture 2" descr="https://upload.wikimedia.org/wikipedia/commons/c/c2/Bardeen_Shockley_Brattain_194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2" y="1211538"/>
            <a:ext cx="5696585" cy="4529815"/>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07770" y="5741353"/>
            <a:ext cx="6096000" cy="707886"/>
          </a:xfrm>
          <a:prstGeom prst="rect">
            <a:avLst/>
          </a:prstGeom>
        </p:spPr>
        <p:txBody>
          <a:bodyPr>
            <a:spAutoFit/>
          </a:bodyPr>
          <a:lstStyle/>
          <a:p>
            <a:r>
              <a:rPr lang="en-US" sz="2000" dirty="0">
                <a:latin typeface="Arial" panose="020B0604020202020204" pitchFamily="34" charset="0"/>
              </a:rPr>
              <a:t>John Bardeen, William Shockley and Walter Brattain at Bell Labs, 1948.</a:t>
            </a:r>
            <a:endParaRPr lang="en-US" sz="2000" dirty="0"/>
          </a:p>
        </p:txBody>
      </p:sp>
      <p:pic>
        <p:nvPicPr>
          <p:cNvPr id="5" name="Picture 4"/>
          <p:cNvPicPr>
            <a:picLocks noChangeAspect="1"/>
          </p:cNvPicPr>
          <p:nvPr/>
        </p:nvPicPr>
        <p:blipFill>
          <a:blip r:embed="rId3"/>
          <a:stretch>
            <a:fillRect/>
          </a:stretch>
        </p:blipFill>
        <p:spPr>
          <a:xfrm>
            <a:off x="7132320" y="1076259"/>
            <a:ext cx="3794760" cy="5311425"/>
          </a:xfrm>
          <a:prstGeom prst="rect">
            <a:avLst/>
          </a:prstGeom>
        </p:spPr>
      </p:pic>
      <p:pic>
        <p:nvPicPr>
          <p:cNvPr id="6" name="Picture 5"/>
          <p:cNvPicPr>
            <a:picLocks noChangeAspect="1"/>
          </p:cNvPicPr>
          <p:nvPr/>
        </p:nvPicPr>
        <p:blipFill rotWithShape="1">
          <a:blip r:embed="rId4"/>
          <a:srcRect t="-229" r="50057"/>
          <a:stretch/>
        </p:blipFill>
        <p:spPr>
          <a:xfrm>
            <a:off x="7916544" y="1325978"/>
            <a:ext cx="2397762" cy="4811985"/>
          </a:xfrm>
          <a:prstGeom prst="rect">
            <a:avLst/>
          </a:prstGeom>
        </p:spPr>
      </p:pic>
    </p:spTree>
    <p:extLst>
      <p:ext uri="{BB962C8B-B14F-4D97-AF65-F5344CB8AC3E}">
        <p14:creationId xmlns:p14="http://schemas.microsoft.com/office/powerpoint/2010/main" val="1024668140"/>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4294967295"/>
          </p:nvPr>
        </p:nvSpPr>
        <p:spPr>
          <a:xfrm>
            <a:off x="1719263" y="268199"/>
            <a:ext cx="8229600" cy="643467"/>
          </a:xfrm>
          <a:prstGeom prst="rect">
            <a:avLst/>
          </a:prstGeom>
        </p:spPr>
        <p:txBody>
          <a:bodyPr>
            <a:noAutofit/>
          </a:bodyPr>
          <a:lstStyle/>
          <a:p>
            <a:pPr>
              <a:tabLst>
                <a:tab pos="1719220" algn="l"/>
              </a:tabLst>
              <a:defRPr/>
            </a:pPr>
            <a:r>
              <a:rPr lang="en-US" sz="4267" dirty="0">
                <a:solidFill>
                  <a:srgbClr val="0033CC"/>
                </a:solidFill>
                <a:latin typeface="Arial" panose="020B0604020202020204" pitchFamily="34" charset="0"/>
                <a:cs typeface="Arial" panose="020B0604020202020204" pitchFamily="34" charset="0"/>
              </a:rPr>
              <a:t>First Integrated </a:t>
            </a:r>
            <a:r>
              <a:rPr lang="en-US" sz="4267" dirty="0" smtClean="0">
                <a:solidFill>
                  <a:srgbClr val="0033CC"/>
                </a:solidFill>
                <a:latin typeface="Arial" panose="020B0604020202020204" pitchFamily="34" charset="0"/>
                <a:cs typeface="Arial" panose="020B0604020202020204" pitchFamily="34" charset="0"/>
              </a:rPr>
              <a:t>Circuit 1958</a:t>
            </a:r>
            <a:endParaRPr lang="en-US" sz="4267" dirty="0">
              <a:solidFill>
                <a:srgbClr val="0033CC"/>
              </a:solidFill>
              <a:latin typeface="Arial" panose="020B0604020202020204" pitchFamily="34" charset="0"/>
              <a:cs typeface="Arial" panose="020B0604020202020204" pitchFamily="34" charset="0"/>
            </a:endParaRPr>
          </a:p>
        </p:txBody>
      </p:sp>
      <p:pic>
        <p:nvPicPr>
          <p:cNvPr id="17510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3890" y="1447801"/>
            <a:ext cx="5399087" cy="48466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6600045" y="1749073"/>
            <a:ext cx="4528195" cy="301125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Isosceles Triangle 6"/>
          <p:cNvSpPr/>
          <p:nvPr/>
        </p:nvSpPr>
        <p:spPr>
          <a:xfrm rot="16200000">
            <a:off x="5928520" y="2142333"/>
            <a:ext cx="1865312" cy="2054225"/>
          </a:xfrm>
          <a:prstGeom prst="triangle">
            <a:avLst/>
          </a:prstGeom>
          <a:gradFill flip="none" rotWithShape="1">
            <a:gsLst>
              <a:gs pos="0">
                <a:schemeClr val="accent3">
                  <a:lumMod val="95000"/>
                  <a:shade val="30000"/>
                  <a:satMod val="115000"/>
                </a:schemeClr>
              </a:gs>
              <a:gs pos="49000">
                <a:schemeClr val="accent3">
                  <a:lumMod val="95000"/>
                  <a:shade val="67500"/>
                  <a:satMod val="115000"/>
                  <a:alpha val="43000"/>
                </a:schemeClr>
              </a:gs>
              <a:gs pos="100000">
                <a:schemeClr val="accent3">
                  <a:lumMod val="95000"/>
                  <a:shade val="100000"/>
                  <a:satMod val="11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sz="2800">
              <a:solidFill>
                <a:srgbClr val="FFFFFF"/>
              </a:solidFill>
            </a:endParaRPr>
          </a:p>
        </p:txBody>
      </p:sp>
      <p:sp>
        <p:nvSpPr>
          <p:cNvPr id="175110" name="Rectangle 7"/>
          <p:cNvSpPr>
            <a:spLocks noChangeArrowheads="1"/>
          </p:cNvSpPr>
          <p:nvPr/>
        </p:nvSpPr>
        <p:spPr bwMode="auto">
          <a:xfrm>
            <a:off x="2587625" y="5257801"/>
            <a:ext cx="4013200"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Clr>
                <a:srgbClr val="CC3300"/>
              </a:buClr>
              <a:buFont typeface="Webdings" panose="05030102010509060703" pitchFamily="18" charset="2"/>
              <a:buChar char="4"/>
              <a:defRPr sz="2400" b="1">
                <a:solidFill>
                  <a:schemeClr val="tx1"/>
                </a:solidFill>
                <a:latin typeface="Arial" panose="020B0604020202020204" pitchFamily="34" charset="0"/>
              </a:defRPr>
            </a:lvl1pPr>
            <a:lvl2pPr marL="742950" indent="-285750" algn="l" eaLnBrk="0" hangingPunct="0">
              <a:spcBef>
                <a:spcPct val="20000"/>
              </a:spcBef>
              <a:buClr>
                <a:srgbClr val="CC3300"/>
              </a:buClr>
              <a:buChar char="–"/>
              <a:defRPr sz="2000">
                <a:solidFill>
                  <a:schemeClr val="tx1"/>
                </a:solidFill>
                <a:latin typeface="Arial" panose="020B0604020202020204" pitchFamily="34" charset="0"/>
              </a:defRPr>
            </a:lvl2pPr>
            <a:lvl3pPr marL="1143000" indent="-228600" algn="l" eaLnBrk="0" hangingPunct="0">
              <a:spcBef>
                <a:spcPct val="20000"/>
              </a:spcBef>
              <a:buClr>
                <a:srgbClr val="CC3300"/>
              </a:buClr>
              <a:buFont typeface="Webdings" panose="05030102010509060703" pitchFamily="18" charset="2"/>
              <a:buChar char="4"/>
              <a:defRPr>
                <a:solidFill>
                  <a:schemeClr val="tx1"/>
                </a:solidFill>
                <a:latin typeface="Arial" panose="020B0604020202020204" pitchFamily="34" charset="0"/>
              </a:defRPr>
            </a:lvl3pPr>
            <a:lvl4pPr marL="1600200" indent="-228600" algn="l" eaLnBrk="0" hangingPunct="0">
              <a:spcBef>
                <a:spcPct val="20000"/>
              </a:spcBef>
              <a:buClr>
                <a:srgbClr val="CC3300"/>
              </a:buClr>
              <a:buChar char="–"/>
              <a:defRPr sz="1600">
                <a:solidFill>
                  <a:schemeClr val="tx1"/>
                </a:solidFill>
                <a:latin typeface="Arial" panose="020B0604020202020204" pitchFamily="34" charset="0"/>
              </a:defRPr>
            </a:lvl4pPr>
            <a:lvl5pPr marL="2057400" indent="-228600" algn="l" eaLnBrk="0" hangingPunct="0">
              <a:spcBef>
                <a:spcPct val="20000"/>
              </a:spcBef>
              <a:buClr>
                <a:srgbClr val="CC3300"/>
              </a:buClr>
              <a:buFont typeface="Webdings" panose="05030102010509060703" pitchFamily="18" charset="2"/>
              <a:buChar char="4"/>
              <a:defRPr sz="1600">
                <a:solidFill>
                  <a:schemeClr val="tx1"/>
                </a:solidFill>
                <a:latin typeface="Arial" panose="020B0604020202020204" pitchFamily="34" charset="0"/>
              </a:defRPr>
            </a:lvl5pPr>
            <a:lvl6pPr marL="25146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6pPr>
            <a:lvl7pPr marL="29718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7pPr>
            <a:lvl8pPr marL="34290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8pPr>
            <a:lvl9pPr marL="3886200" indent="-228600" eaLnBrk="0" fontAlgn="base" hangingPunct="0">
              <a:spcBef>
                <a:spcPct val="20000"/>
              </a:spcBef>
              <a:spcAft>
                <a:spcPct val="0"/>
              </a:spcAft>
              <a:buClr>
                <a:srgbClr val="CC3300"/>
              </a:buClr>
              <a:buFont typeface="Webdings" panose="05030102010509060703" pitchFamily="18" charset="2"/>
              <a:buChar char="4"/>
              <a:defRPr sz="1600">
                <a:solidFill>
                  <a:schemeClr val="tx1"/>
                </a:solidFill>
                <a:latin typeface="Arial" panose="020B0604020202020204" pitchFamily="34" charset="0"/>
              </a:defRPr>
            </a:lvl9pPr>
          </a:lstStyle>
          <a:p>
            <a:pPr algn="ctr" eaLnBrk="1" hangingPunct="1">
              <a:spcBef>
                <a:spcPct val="0"/>
              </a:spcBef>
              <a:buClrTx/>
              <a:buFontTx/>
              <a:buNone/>
            </a:pPr>
            <a:r>
              <a:rPr lang="en-US" altLang="en-US" sz="2000" b="0" dirty="0">
                <a:solidFill>
                  <a:srgbClr val="000000"/>
                </a:solidFill>
                <a:cs typeface="Arial" panose="020B0604020202020204" pitchFamily="34" charset="0"/>
              </a:rPr>
              <a:t>Jack </a:t>
            </a:r>
            <a:r>
              <a:rPr lang="en-US" altLang="en-US" sz="2000" b="0" dirty="0" err="1">
                <a:solidFill>
                  <a:srgbClr val="000000"/>
                </a:solidFill>
                <a:cs typeface="Arial" panose="020B0604020202020204" pitchFamily="34" charset="0"/>
              </a:rPr>
              <a:t>Kilby</a:t>
            </a:r>
            <a:r>
              <a:rPr lang="en-US" altLang="en-US" sz="2000" b="0" dirty="0">
                <a:solidFill>
                  <a:srgbClr val="000000"/>
                </a:solidFill>
                <a:cs typeface="Arial" panose="020B0604020202020204" pitchFamily="34" charset="0"/>
              </a:rPr>
              <a:t> with the first integrated circuit  - 1958</a:t>
            </a:r>
          </a:p>
          <a:p>
            <a:pPr algn="ctr" eaLnBrk="1" hangingPunct="1">
              <a:spcBef>
                <a:spcPct val="0"/>
              </a:spcBef>
              <a:buClrTx/>
              <a:buFontTx/>
              <a:buNone/>
            </a:pPr>
            <a:r>
              <a:rPr lang="en-US" altLang="en-US" sz="2000" b="0" dirty="0">
                <a:solidFill>
                  <a:srgbClr val="000000"/>
                </a:solidFill>
                <a:cs typeface="Arial" panose="020B0604020202020204" pitchFamily="34" charset="0"/>
              </a:rPr>
              <a:t>Nobel Prize 2000</a:t>
            </a:r>
          </a:p>
        </p:txBody>
      </p:sp>
    </p:spTree>
    <p:extLst>
      <p:ext uri="{BB962C8B-B14F-4D97-AF65-F5344CB8AC3E}">
        <p14:creationId xmlns:p14="http://schemas.microsoft.com/office/powerpoint/2010/main" val="1204761128"/>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www.fairchildsemi.com/Assets/images/aboutFairchild/history/1955-i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925" y="2068512"/>
            <a:ext cx="2678709" cy="304069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642360" y="1917828"/>
            <a:ext cx="8050530" cy="3785652"/>
          </a:xfrm>
          <a:prstGeom prst="rect">
            <a:avLst/>
          </a:prstGeom>
        </p:spPr>
        <p:txBody>
          <a:bodyPr wrap="square">
            <a:spAutoFit/>
          </a:bodyPr>
          <a:lstStyle/>
          <a:p>
            <a:r>
              <a:rPr lang="en-US" sz="2400" dirty="0" smtClean="0">
                <a:solidFill>
                  <a:srgbClr val="231F20"/>
                </a:solidFill>
                <a:latin typeface="HelveticaNeueLTStd-Roman"/>
              </a:rPr>
              <a:t>William </a:t>
            </a:r>
            <a:r>
              <a:rPr lang="en-US" sz="2400" dirty="0">
                <a:solidFill>
                  <a:srgbClr val="231F20"/>
                </a:solidFill>
                <a:latin typeface="HelveticaNeueLTStd-Roman"/>
              </a:rPr>
              <a:t>Shockley, co-inventor of the transistor seven years earlier, </a:t>
            </a:r>
            <a:r>
              <a:rPr lang="en-US" sz="2400" dirty="0" smtClean="0">
                <a:solidFill>
                  <a:srgbClr val="231F20"/>
                </a:solidFill>
                <a:latin typeface="HelveticaNeueLTStd-Roman"/>
              </a:rPr>
              <a:t>founded </a:t>
            </a:r>
            <a:r>
              <a:rPr lang="en-US" sz="2400" dirty="0">
                <a:solidFill>
                  <a:srgbClr val="231F20"/>
                </a:solidFill>
                <a:latin typeface="HelveticaNeueLTStd-Roman"/>
              </a:rPr>
              <a:t>Shockley Semiconductor Laboratories in Santa Clara Valley. He </a:t>
            </a:r>
            <a:r>
              <a:rPr lang="en-US" sz="2400" dirty="0" smtClean="0">
                <a:solidFill>
                  <a:srgbClr val="231F20"/>
                </a:solidFill>
                <a:latin typeface="HelveticaNeueLTStd-Roman"/>
              </a:rPr>
              <a:t>recruited </a:t>
            </a:r>
            <a:r>
              <a:rPr lang="en-US" sz="2400" dirty="0">
                <a:solidFill>
                  <a:srgbClr val="231F20"/>
                </a:solidFill>
                <a:latin typeface="HelveticaNeueLTStd-Roman"/>
              </a:rPr>
              <a:t>12 young scientists dedicated to the use of germanium and silicon for transistors </a:t>
            </a:r>
            <a:r>
              <a:rPr lang="en-US" sz="2400" dirty="0" smtClean="0">
                <a:solidFill>
                  <a:srgbClr val="231F20"/>
                </a:solidFill>
                <a:latin typeface="HelveticaNeueLTStd-Roman"/>
              </a:rPr>
              <a:t>-- </a:t>
            </a:r>
            <a:r>
              <a:rPr lang="en-US" sz="2400" dirty="0">
                <a:solidFill>
                  <a:srgbClr val="231F20"/>
                </a:solidFill>
                <a:latin typeface="HelveticaNeueLTStd-Roman"/>
              </a:rPr>
              <a:t>his "Ph.D. production line." </a:t>
            </a:r>
            <a:endParaRPr lang="en-US" sz="2400" dirty="0" smtClean="0">
              <a:solidFill>
                <a:srgbClr val="231F20"/>
              </a:solidFill>
              <a:latin typeface="HelveticaNeueLTStd-Roman"/>
            </a:endParaRPr>
          </a:p>
          <a:p>
            <a:endParaRPr lang="en-US" sz="2400" dirty="0">
              <a:solidFill>
                <a:srgbClr val="231F20"/>
              </a:solidFill>
              <a:latin typeface="HelveticaNeueLTStd-Roman"/>
            </a:endParaRPr>
          </a:p>
          <a:p>
            <a:r>
              <a:rPr lang="en-US" sz="2400" dirty="0" smtClean="0">
                <a:solidFill>
                  <a:srgbClr val="231F20"/>
                </a:solidFill>
                <a:latin typeface="HelveticaNeueLTStd-Roman"/>
              </a:rPr>
              <a:t>Shockley won </a:t>
            </a:r>
            <a:r>
              <a:rPr lang="en-US" sz="2400" dirty="0">
                <a:solidFill>
                  <a:srgbClr val="231F20"/>
                </a:solidFill>
                <a:latin typeface="HelveticaNeueLTStd-Roman"/>
              </a:rPr>
              <a:t>the Nobel Prize¨ for Physics in 1956, but his management style and disenchantment with pure research </a:t>
            </a:r>
            <a:r>
              <a:rPr lang="en-US" sz="2400" dirty="0" smtClean="0">
                <a:solidFill>
                  <a:srgbClr val="231F20"/>
                </a:solidFill>
                <a:latin typeface="HelveticaNeueLTStd-Roman"/>
              </a:rPr>
              <a:t>caused </a:t>
            </a:r>
            <a:r>
              <a:rPr lang="en-US" sz="2400" dirty="0">
                <a:solidFill>
                  <a:srgbClr val="231F20"/>
                </a:solidFill>
                <a:latin typeface="HelveticaNeueLTStd-Roman"/>
              </a:rPr>
              <a:t>the eight young scientists to leave company.</a:t>
            </a:r>
            <a:endParaRPr lang="en-US" sz="2400" b="0" i="0" dirty="0">
              <a:solidFill>
                <a:srgbClr val="231F20"/>
              </a:solidFill>
              <a:effectLst/>
              <a:latin typeface="HelveticaNeueLTStd-Roman"/>
            </a:endParaRPr>
          </a:p>
        </p:txBody>
      </p:sp>
      <p:sp>
        <p:nvSpPr>
          <p:cNvPr id="3" name="Rectangle 2"/>
          <p:cNvSpPr/>
          <p:nvPr/>
        </p:nvSpPr>
        <p:spPr>
          <a:xfrm>
            <a:off x="1325880" y="669244"/>
            <a:ext cx="9292590" cy="523220"/>
          </a:xfrm>
          <a:prstGeom prst="rect">
            <a:avLst/>
          </a:prstGeom>
        </p:spPr>
        <p:txBody>
          <a:bodyPr wrap="square">
            <a:spAutoFit/>
          </a:bodyPr>
          <a:lstStyle/>
          <a:p>
            <a:pPr lvl="0"/>
            <a:r>
              <a:rPr lang="en-US" sz="2800" dirty="0">
                <a:solidFill>
                  <a:srgbClr val="3333FF"/>
                </a:solidFill>
                <a:latin typeface="HelveticaNeueLTStd-Md"/>
              </a:rPr>
              <a:t>William Shockley Founds Shockley </a:t>
            </a:r>
            <a:r>
              <a:rPr lang="en-US" sz="2800" dirty="0" smtClean="0">
                <a:solidFill>
                  <a:srgbClr val="3333FF"/>
                </a:solidFill>
                <a:latin typeface="HelveticaNeueLTStd-Md"/>
              </a:rPr>
              <a:t>Semiconductor 1955</a:t>
            </a:r>
            <a:endParaRPr lang="en-US" sz="2800" dirty="0">
              <a:solidFill>
                <a:srgbClr val="3333FF"/>
              </a:solidFill>
              <a:latin typeface="HelveticaNeueLTStd-Md"/>
            </a:endParaRPr>
          </a:p>
        </p:txBody>
      </p:sp>
    </p:spTree>
    <p:extLst>
      <p:ext uri="{BB962C8B-B14F-4D97-AF65-F5344CB8AC3E}">
        <p14:creationId xmlns:p14="http://schemas.microsoft.com/office/powerpoint/2010/main" val="4201102585"/>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Default Design">
  <a:themeElements>
    <a:clrScheme name="Custom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E5"/>
      </a:hlink>
      <a:folHlink>
        <a:srgbClr val="B2B2B2"/>
      </a:folHlink>
    </a:clrScheme>
    <a:fontScheme name="Default Design">
      <a:majorFont>
        <a:latin typeface="Lucida Sans"/>
        <a:ea typeface=""/>
        <a:cs typeface=""/>
      </a:majorFont>
      <a:minorFont>
        <a:latin typeface="Times New Rom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578</TotalTime>
  <Words>1251</Words>
  <Application>Microsoft Office PowerPoint</Application>
  <PresentationFormat>Widescreen</PresentationFormat>
  <Paragraphs>239</Paragraphs>
  <Slides>39</Slides>
  <Notes>6</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39</vt:i4>
      </vt:variant>
    </vt:vector>
  </HeadingPairs>
  <TitlesOfParts>
    <vt:vector size="55" baseType="lpstr">
      <vt:lpstr>ＭＳ Ｐゴシック</vt:lpstr>
      <vt:lpstr>SimSun</vt:lpstr>
      <vt:lpstr>Arial</vt:lpstr>
      <vt:lpstr>Calibri</vt:lpstr>
      <vt:lpstr>Franklin Gothic Medium</vt:lpstr>
      <vt:lpstr>HelveticaNeueLTStd-Md</vt:lpstr>
      <vt:lpstr>HelveticaNeueLTStd-Roman</vt:lpstr>
      <vt:lpstr>Lucida Sans</vt:lpstr>
      <vt:lpstr>Open Sans</vt:lpstr>
      <vt:lpstr>Roboto</vt:lpstr>
      <vt:lpstr>Symbol</vt:lpstr>
      <vt:lpstr>Times New Roman</vt:lpstr>
      <vt:lpstr>Wingdings</vt:lpstr>
      <vt:lpstr>Wingdings 3</vt:lpstr>
      <vt:lpstr>Default Design</vt:lpstr>
      <vt:lpstr>1_Office Theme</vt:lpstr>
      <vt:lpstr>Welcome to ChE 384T/323</vt:lpstr>
      <vt:lpstr>PowerPoint Presentation</vt:lpstr>
      <vt:lpstr>Course Information</vt:lpstr>
      <vt:lpstr>Course Information</vt:lpstr>
      <vt:lpstr>Grad Student Presentation</vt:lpstr>
      <vt:lpstr>PowerPoint Presentation</vt:lpstr>
      <vt:lpstr>The  First Transistor 1948</vt:lpstr>
      <vt:lpstr>First Integrated Circuit 1958</vt:lpstr>
      <vt:lpstr>PowerPoint Presentation</vt:lpstr>
      <vt:lpstr>PowerPoint Presentation</vt:lpstr>
      <vt:lpstr>PowerPoint Presentation</vt:lpstr>
      <vt:lpstr>PowerPoint Presentation</vt:lpstr>
      <vt:lpstr>PowerPoint Presentation</vt:lpstr>
      <vt:lpstr>Moore’s Law</vt:lpstr>
      <vt:lpstr>The Driving Force for Progress is $$$</vt:lpstr>
      <vt:lpstr> 1.4 Billion Transistors </vt:lpstr>
      <vt:lpstr>PowerPoint Presentation</vt:lpstr>
      <vt:lpstr>  Our job….Learn to make them still smaller!</vt:lpstr>
      <vt:lpstr>This all starts with single crystal Silicon wafers</vt:lpstr>
      <vt:lpstr>SiO2 to Poly Silicon</vt:lpstr>
      <vt:lpstr>Silicon Crystal Growth</vt:lpstr>
      <vt:lpstr>PowerPoint Presentation</vt:lpstr>
      <vt:lpstr>Lapping to Smooth the Wafer</vt:lpstr>
      <vt:lpstr>~400 Unit Processes are required</vt:lpstr>
      <vt:lpstr>Integrated Circuit Fabrication</vt:lpstr>
      <vt:lpstr>PowerPoint Presentation</vt:lpstr>
      <vt:lpstr>PowerPoint Presentation</vt:lpstr>
      <vt:lpstr>Continuing Progress at Intel</vt:lpstr>
      <vt:lpstr>Shadow Printing Lithography</vt:lpstr>
      <vt:lpstr>It all Started With Contact Printing</vt:lpstr>
      <vt:lpstr>High Pressure Hg Lamp</vt:lpstr>
      <vt:lpstr>High Pressure Hg Lamp Output</vt:lpstr>
      <vt:lpstr>The Balmer Series</vt:lpstr>
      <vt:lpstr>High and Low Pressure Hg Lamps</vt:lpstr>
      <vt:lpstr>PowerPoint Presentation</vt:lpstr>
      <vt:lpstr>PowerPoint Presentation</vt:lpstr>
      <vt:lpstr>Mask Aligner</vt:lpstr>
      <vt:lpstr>PowerPoint Presentation</vt:lpstr>
      <vt:lpstr>Rubylith Mask Making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Windows User</dc:creator>
  <cp:lastModifiedBy>grant</cp:lastModifiedBy>
  <cp:revision>50</cp:revision>
  <cp:lastPrinted>2018-08-30T04:37:51Z</cp:lastPrinted>
  <dcterms:created xsi:type="dcterms:W3CDTF">2017-08-31T02:36:44Z</dcterms:created>
  <dcterms:modified xsi:type="dcterms:W3CDTF">2018-09-04T03:12:53Z</dcterms:modified>
</cp:coreProperties>
</file>